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24"/>
  </p:notesMasterIdLst>
  <p:sldIdLst>
    <p:sldId id="258" r:id="rId2"/>
    <p:sldId id="573" r:id="rId3"/>
    <p:sldId id="591" r:id="rId4"/>
    <p:sldId id="277" r:id="rId5"/>
    <p:sldId id="285" r:id="rId6"/>
    <p:sldId id="594" r:id="rId7"/>
    <p:sldId id="602" r:id="rId8"/>
    <p:sldId id="595" r:id="rId9"/>
    <p:sldId id="522" r:id="rId10"/>
    <p:sldId id="596" r:id="rId11"/>
    <p:sldId id="597" r:id="rId12"/>
    <p:sldId id="598" r:id="rId13"/>
    <p:sldId id="599" r:id="rId14"/>
    <p:sldId id="572" r:id="rId15"/>
    <p:sldId id="604" r:id="rId16"/>
    <p:sldId id="605" r:id="rId17"/>
    <p:sldId id="606" r:id="rId18"/>
    <p:sldId id="588" r:id="rId19"/>
    <p:sldId id="600" r:id="rId20"/>
    <p:sldId id="603" r:id="rId21"/>
    <p:sldId id="601" r:id="rId22"/>
    <p:sldId id="477" r:id="rId23"/>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Sage Headline Black" panose="02010A03040201060103" pitchFamily="2" charset="0"/>
      <p:bold r:id="rId29"/>
    </p:embeddedFont>
    <p:embeddedFont>
      <p:font typeface="Sage Text" panose="02010503040201060103" pitchFamily="2" charset="0"/>
      <p:regular r:id="rId30"/>
      <p:bold r:id="rId31"/>
      <p:italic r:id="rId32"/>
      <p:boldItalic r:id="rId33"/>
    </p:embeddedFont>
    <p:embeddedFont>
      <p:font typeface="Sage Text Light" panose="02010303040201060103" pitchFamily="2" charset="0"/>
      <p:regular r:id="rId34"/>
      <p:italic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68" userDrawn="1">
          <p15:clr>
            <a:srgbClr val="A4A3A4"/>
          </p15:clr>
        </p15:guide>
        <p15:guide id="2" pos="3840" userDrawn="1">
          <p15:clr>
            <a:srgbClr val="A4A3A4"/>
          </p15:clr>
        </p15:guide>
        <p15:guide id="3" orient="horz" pos="288" userDrawn="1">
          <p15:clr>
            <a:srgbClr val="A4A3A4"/>
          </p15:clr>
        </p15:guide>
        <p15:guide id="4" pos="542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639"/>
    <a:srgbClr val="006362"/>
    <a:srgbClr val="00A65C"/>
    <a:srgbClr val="000000"/>
    <a:srgbClr val="006234"/>
    <a:srgbClr val="ABABAB"/>
    <a:srgbClr val="001C2D"/>
    <a:srgbClr val="00293F"/>
    <a:srgbClr val="003D3C"/>
    <a:srgbClr val="CC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45" autoAdjust="0"/>
    <p:restoredTop sz="82025" autoAdjust="0"/>
  </p:normalViewPr>
  <p:slideViewPr>
    <p:cSldViewPr snapToGrid="0" snapToObjects="1" showGuides="1">
      <p:cViewPr varScale="1">
        <p:scale>
          <a:sx n="91" d="100"/>
          <a:sy n="91" d="100"/>
        </p:scale>
        <p:origin x="1380" y="96"/>
      </p:cViewPr>
      <p:guideLst>
        <p:guide orient="horz" pos="3468"/>
        <p:guide pos="3840"/>
        <p:guide orient="horz" pos="288"/>
        <p:guide pos="5424"/>
      </p:guideLst>
    </p:cSldViewPr>
  </p:slideViewPr>
  <p:outlineViewPr>
    <p:cViewPr>
      <p:scale>
        <a:sx n="33" d="100"/>
        <a:sy n="33" d="100"/>
      </p:scale>
      <p:origin x="0" y="-19832"/>
    </p:cViewPr>
  </p:outlineViewPr>
  <p:notesTextViewPr>
    <p:cViewPr>
      <p:scale>
        <a:sx n="3" d="2"/>
        <a:sy n="3" d="2"/>
      </p:scale>
      <p:origin x="0" y="0"/>
    </p:cViewPr>
  </p:notesTextViewPr>
  <p:sorterViewPr>
    <p:cViewPr>
      <p:scale>
        <a:sx n="124" d="100"/>
        <a:sy n="124" d="100"/>
      </p:scale>
      <p:origin x="0" y="0"/>
    </p:cViewPr>
  </p:sorterViewPr>
  <p:notesViewPr>
    <p:cSldViewPr snapToGrid="0" snapToObjects="1">
      <p:cViewPr varScale="1">
        <p:scale>
          <a:sx n="85" d="100"/>
          <a:sy n="85" d="100"/>
        </p:scale>
        <p:origin x="388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SDK</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300" b="1" dirty="0">
              <a:solidFill>
                <a:srgbClr val="00D639"/>
              </a:solidFill>
            </a:rPr>
            <a:t>Wizards</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300" b="1" dirty="0">
              <a:solidFill>
                <a:srgbClr val="00D639"/>
              </a:solidFill>
            </a:rPr>
            <a:t>Docs</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300" b="1" dirty="0">
              <a:solidFill>
                <a:srgbClr val="00D639"/>
              </a:solidFill>
            </a:rPr>
            <a:t>Resources</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dgm:spPr>
        <a:solidFill>
          <a:schemeClr val="tx1"/>
        </a:solidFill>
        <a:ln>
          <a:solidFill>
            <a:schemeClr val="tx1"/>
          </a:solidFill>
        </a:ln>
      </dgm:spPr>
      <dgm:t>
        <a:bodyPr/>
        <a:lstStyle/>
        <a:p>
          <a:r>
            <a:rPr lang="en-US" b="1" dirty="0">
              <a:solidFill>
                <a:srgbClr val="00D639"/>
              </a:solidFill>
            </a:rPr>
            <a:t>Samples</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DE545655-2A71-48E5-ABEC-E9C9D2C22040}">
      <dgm:prSet phldrT="[Text]"/>
      <dgm:spPr>
        <a:solidFill>
          <a:schemeClr val="tx1"/>
        </a:solidFill>
        <a:ln>
          <a:solidFill>
            <a:schemeClr val="tx1"/>
          </a:solidFill>
        </a:ln>
      </dgm:spPr>
      <dgm:t>
        <a:bodyPr/>
        <a:lstStyle/>
        <a:p>
          <a:r>
            <a:rPr lang="en-US" b="1" dirty="0">
              <a:solidFill>
                <a:srgbClr val="00D639"/>
              </a:solidFill>
            </a:rPr>
            <a:t>Source</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5"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5"/>
      <dgm:spPr/>
    </dgm:pt>
    <dgm:pt modelId="{9C4EA9E5-2A53-41B8-BC2A-031326C63500}" type="pres">
      <dgm:prSet presAssocID="{64010188-C97E-46AB-AF66-DF358E217259}" presName="node" presStyleLbl="node1" presStyleIdx="1" presStyleCnt="5"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5" custLinFactNeighborX="-2131" custLinFactNeighborY="-513"/>
      <dgm:spPr/>
    </dgm:pt>
    <dgm:pt modelId="{17388E66-98B8-4965-A152-49057F29840B}" type="pres">
      <dgm:prSet presAssocID="{C32EDB3C-1AB9-4715-A75E-79566B9350B8}" presName="node" presStyleLbl="node1" presStyleIdx="2" presStyleCnt="5"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5"/>
      <dgm:spPr/>
    </dgm:pt>
    <dgm:pt modelId="{1B467276-DD8B-4991-9D82-822A3967DE08}" type="pres">
      <dgm:prSet presAssocID="{114ABAD4-047C-49E4-A4C5-6B157CEFB7A1}" presName="node" presStyleLbl="node1" presStyleIdx="3" presStyleCnt="5">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5"/>
      <dgm:spPr/>
    </dgm:pt>
    <dgm:pt modelId="{EA9174CD-6FA4-4509-8F2B-235BE5512201}" type="pres">
      <dgm:prSet presAssocID="{DE545655-2A71-48E5-ABEC-E9C9D2C22040}" presName="node" presStyleLbl="node1" presStyleIdx="4" presStyleCnt="5">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5"/>
      <dgm:spPr/>
    </dgm:pt>
  </dgm:ptLst>
  <dgm:cxnLst>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C104CAB4-AC6B-424C-A7EA-8181DBFB1F53}" type="presOf" srcId="{114ABAD4-047C-49E4-A4C5-6B157CEFB7A1}" destId="{1B467276-DD8B-4991-9D82-822A3967DE08}" srcOrd="0" destOrd="0" presId="urn:microsoft.com/office/officeart/2005/8/layout/radial6"/>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29A5D-5EDA-4A4A-B89E-5D7FB0F3788A}">
      <dsp:nvSpPr>
        <dsp:cNvPr id="0" name=""/>
        <dsp:cNvSpPr/>
      </dsp:nvSpPr>
      <dsp:spPr>
        <a:xfrm>
          <a:off x="1264352" y="581021"/>
          <a:ext cx="3829164" cy="3829164"/>
        </a:xfrm>
        <a:prstGeom prst="blockArc">
          <a:avLst>
            <a:gd name="adj1" fmla="val 11893450"/>
            <a:gd name="adj2" fmla="val 16294663"/>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266627" y="574067"/>
          <a:ext cx="3829164" cy="3829164"/>
        </a:xfrm>
        <a:prstGeom prst="blockArc">
          <a:avLst>
            <a:gd name="adj1" fmla="val 7560000"/>
            <a:gd name="adj2" fmla="val 11880000"/>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296873" y="596511"/>
          <a:ext cx="3829164" cy="3829164"/>
        </a:xfrm>
        <a:prstGeom prst="blockArc">
          <a:avLst>
            <a:gd name="adj1" fmla="val 3259013"/>
            <a:gd name="adj2" fmla="val 762923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216048" y="576312"/>
          <a:ext cx="3829164" cy="3829164"/>
        </a:xfrm>
        <a:prstGeom prst="blockArc">
          <a:avLst>
            <a:gd name="adj1" fmla="val 20535293"/>
            <a:gd name="adj2" fmla="val 326076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293114" y="581592"/>
          <a:ext cx="3829164" cy="3829164"/>
        </a:xfrm>
        <a:prstGeom prst="blockArc">
          <a:avLst>
            <a:gd name="adj1" fmla="val 16241782"/>
            <a:gd name="adj2" fmla="val 20562979"/>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300474" y="1607914"/>
          <a:ext cx="1761470" cy="1761470"/>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lang="en-US" sz="4500" b="1" kern="1200" dirty="0">
              <a:solidFill>
                <a:schemeClr val="tx1"/>
              </a:solidFill>
            </a:rPr>
            <a:t>SDK</a:t>
          </a:r>
        </a:p>
      </dsp:txBody>
      <dsp:txXfrm>
        <a:off x="2558435" y="1865875"/>
        <a:ext cx="1245548" cy="1245548"/>
      </dsp:txXfrm>
    </dsp:sp>
    <dsp:sp modelId="{B4EE9724-9902-4C62-AC5C-C33D16195096}">
      <dsp:nvSpPr>
        <dsp:cNvPr id="0" name=""/>
        <dsp:cNvSpPr/>
      </dsp:nvSpPr>
      <dsp:spPr>
        <a:xfrm>
          <a:off x="2613911" y="9605"/>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Wizards</a:t>
          </a:r>
        </a:p>
      </dsp:txBody>
      <dsp:txXfrm>
        <a:off x="2794484" y="190178"/>
        <a:ext cx="871883" cy="871883"/>
      </dsp:txXfrm>
    </dsp:sp>
    <dsp:sp modelId="{9C4EA9E5-2A53-41B8-BC2A-031326C63500}">
      <dsp:nvSpPr>
        <dsp:cNvPr id="0" name=""/>
        <dsp:cNvSpPr/>
      </dsp:nvSpPr>
      <dsp:spPr>
        <a:xfrm>
          <a:off x="4376927" y="1324020"/>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Docs</a:t>
          </a:r>
        </a:p>
      </dsp:txBody>
      <dsp:txXfrm>
        <a:off x="4557500" y="1504593"/>
        <a:ext cx="871883" cy="871883"/>
      </dsp:txXfrm>
    </dsp:sp>
    <dsp:sp modelId="{17388E66-98B8-4965-A152-49057F29840B}">
      <dsp:nvSpPr>
        <dsp:cNvPr id="0" name=""/>
        <dsp:cNvSpPr/>
      </dsp:nvSpPr>
      <dsp:spPr>
        <a:xfrm>
          <a:off x="3685828" y="341365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Resources</a:t>
          </a:r>
        </a:p>
      </dsp:txBody>
      <dsp:txXfrm>
        <a:off x="3866401" y="3594226"/>
        <a:ext cx="871883" cy="871883"/>
      </dsp:txXfrm>
    </dsp:sp>
    <dsp:sp modelId="{1B467276-DD8B-4991-9D82-822A3967DE08}">
      <dsp:nvSpPr>
        <dsp:cNvPr id="0" name=""/>
        <dsp:cNvSpPr/>
      </dsp:nvSpPr>
      <dsp:spPr>
        <a:xfrm>
          <a:off x="1465422" y="3385152"/>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D639"/>
              </a:solidFill>
            </a:rPr>
            <a:t>Samples</a:t>
          </a:r>
        </a:p>
      </dsp:txBody>
      <dsp:txXfrm>
        <a:off x="1645995" y="3565725"/>
        <a:ext cx="871883" cy="871883"/>
      </dsp:txXfrm>
    </dsp:sp>
    <dsp:sp modelId="{EA9174CD-6FA4-4509-8F2B-235BE5512201}">
      <dsp:nvSpPr>
        <dsp:cNvPr id="0" name=""/>
        <dsp:cNvSpPr/>
      </dsp:nvSpPr>
      <dsp:spPr>
        <a:xfrm>
          <a:off x="786035" y="129421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D639"/>
              </a:solidFill>
            </a:rPr>
            <a:t>Source</a:t>
          </a:r>
        </a:p>
      </dsp:txBody>
      <dsp:txXfrm>
        <a:off x="966608" y="1474786"/>
        <a:ext cx="871883" cy="871883"/>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0ECC91-7099-9546-9775-79C77D0DA930}" type="datetimeFigureOut">
              <a:rPr lang="en-US" smtClean="0"/>
              <a:t>8/1/2022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B92A93-8262-254D-8F5A-CE19795D22F6}" type="slidenum">
              <a:rPr lang="en-US" smtClean="0"/>
              <a:t>‹#›</a:t>
            </a:fld>
            <a:endParaRPr lang="en-US"/>
          </a:p>
        </p:txBody>
      </p:sp>
    </p:spTree>
    <p:extLst>
      <p:ext uri="{BB962C8B-B14F-4D97-AF65-F5344CB8AC3E}">
        <p14:creationId xmlns:p14="http://schemas.microsoft.com/office/powerpoint/2010/main" val="2662240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a:t>
            </a:fld>
            <a:endParaRPr lang="en-US"/>
          </a:p>
        </p:txBody>
      </p:sp>
    </p:spTree>
    <p:extLst>
      <p:ext uri="{BB962C8B-B14F-4D97-AF65-F5344CB8AC3E}">
        <p14:creationId xmlns:p14="http://schemas.microsoft.com/office/powerpoint/2010/main" val="611633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16</a:t>
            </a:fld>
            <a:endParaRPr lang="en-US"/>
          </a:p>
        </p:txBody>
      </p:sp>
    </p:spTree>
    <p:extLst>
      <p:ext uri="{BB962C8B-B14F-4D97-AF65-F5344CB8AC3E}">
        <p14:creationId xmlns:p14="http://schemas.microsoft.com/office/powerpoint/2010/main" val="4220137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17</a:t>
            </a:fld>
            <a:endParaRPr lang="en-US"/>
          </a:p>
        </p:txBody>
      </p:sp>
    </p:spTree>
    <p:extLst>
      <p:ext uri="{BB962C8B-B14F-4D97-AF65-F5344CB8AC3E}">
        <p14:creationId xmlns:p14="http://schemas.microsoft.com/office/powerpoint/2010/main" val="8733633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18</a:t>
            </a:fld>
            <a:endParaRPr lang="en-US"/>
          </a:p>
        </p:txBody>
      </p:sp>
    </p:spTree>
    <p:extLst>
      <p:ext uri="{BB962C8B-B14F-4D97-AF65-F5344CB8AC3E}">
        <p14:creationId xmlns:p14="http://schemas.microsoft.com/office/powerpoint/2010/main" val="1352175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19</a:t>
            </a:fld>
            <a:endParaRPr lang="en-US"/>
          </a:p>
        </p:txBody>
      </p:sp>
    </p:spTree>
    <p:extLst>
      <p:ext uri="{BB962C8B-B14F-4D97-AF65-F5344CB8AC3E}">
        <p14:creationId xmlns:p14="http://schemas.microsoft.com/office/powerpoint/2010/main" val="39606210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20</a:t>
            </a:fld>
            <a:endParaRPr lang="en-US"/>
          </a:p>
        </p:txBody>
      </p:sp>
    </p:spTree>
    <p:extLst>
      <p:ext uri="{BB962C8B-B14F-4D97-AF65-F5344CB8AC3E}">
        <p14:creationId xmlns:p14="http://schemas.microsoft.com/office/powerpoint/2010/main" val="10792050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21</a:t>
            </a:fld>
            <a:endParaRPr lang="en-US"/>
          </a:p>
        </p:txBody>
      </p:sp>
    </p:spTree>
    <p:extLst>
      <p:ext uri="{BB962C8B-B14F-4D97-AF65-F5344CB8AC3E}">
        <p14:creationId xmlns:p14="http://schemas.microsoft.com/office/powerpoint/2010/main" val="3107795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a:t>
            </a:fld>
            <a:endParaRPr lang="en-US"/>
          </a:p>
        </p:txBody>
      </p:sp>
    </p:spTree>
    <p:extLst>
      <p:ext uri="{BB962C8B-B14F-4D97-AF65-F5344CB8AC3E}">
        <p14:creationId xmlns:p14="http://schemas.microsoft.com/office/powerpoint/2010/main" val="4293190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a:t>
            </a:fld>
            <a:endParaRPr lang="en-US"/>
          </a:p>
        </p:txBody>
      </p:sp>
    </p:spTree>
    <p:extLst>
      <p:ext uri="{BB962C8B-B14F-4D97-AF65-F5344CB8AC3E}">
        <p14:creationId xmlns:p14="http://schemas.microsoft.com/office/powerpoint/2010/main" val="2015121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a:t>
            </a:fld>
            <a:endParaRPr lang="en-US"/>
          </a:p>
        </p:txBody>
      </p:sp>
    </p:spTree>
    <p:extLst>
      <p:ext uri="{BB962C8B-B14F-4D97-AF65-F5344CB8AC3E}">
        <p14:creationId xmlns:p14="http://schemas.microsoft.com/office/powerpoint/2010/main" val="2462062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9</a:t>
            </a:fld>
            <a:endParaRPr lang="en-US"/>
          </a:p>
        </p:txBody>
      </p:sp>
    </p:spTree>
    <p:extLst>
      <p:ext uri="{BB962C8B-B14F-4D97-AF65-F5344CB8AC3E}">
        <p14:creationId xmlns:p14="http://schemas.microsoft.com/office/powerpoint/2010/main" val="1171594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11</a:t>
            </a:fld>
            <a:endParaRPr lang="en-US"/>
          </a:p>
        </p:txBody>
      </p:sp>
    </p:spTree>
    <p:extLst>
      <p:ext uri="{BB962C8B-B14F-4D97-AF65-F5344CB8AC3E}">
        <p14:creationId xmlns:p14="http://schemas.microsoft.com/office/powerpoint/2010/main" val="36018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13</a:t>
            </a:fld>
            <a:endParaRPr lang="en-US"/>
          </a:p>
        </p:txBody>
      </p:sp>
    </p:spTree>
    <p:extLst>
      <p:ext uri="{BB962C8B-B14F-4D97-AF65-F5344CB8AC3E}">
        <p14:creationId xmlns:p14="http://schemas.microsoft.com/office/powerpoint/2010/main" val="3160403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14</a:t>
            </a:fld>
            <a:endParaRPr lang="en-US"/>
          </a:p>
        </p:txBody>
      </p:sp>
    </p:spTree>
    <p:extLst>
      <p:ext uri="{BB962C8B-B14F-4D97-AF65-F5344CB8AC3E}">
        <p14:creationId xmlns:p14="http://schemas.microsoft.com/office/powerpoint/2010/main" val="2367253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15</a:t>
            </a:fld>
            <a:endParaRPr lang="en-US"/>
          </a:p>
        </p:txBody>
      </p:sp>
    </p:spTree>
    <p:extLst>
      <p:ext uri="{BB962C8B-B14F-4D97-AF65-F5344CB8AC3E}">
        <p14:creationId xmlns:p14="http://schemas.microsoft.com/office/powerpoint/2010/main" val="42578748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ingle phot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BF7A-0630-3046-AB0B-AA90798E5CF5}"/>
              </a:ext>
            </a:extLst>
          </p:cNvPr>
          <p:cNvSpPr>
            <a:spLocks noGrp="1"/>
          </p:cNvSpPr>
          <p:nvPr>
            <p:ph type="ctrTitle" hasCustomPrompt="1"/>
          </p:nvPr>
        </p:nvSpPr>
        <p:spPr>
          <a:xfrm>
            <a:off x="420624" y="309832"/>
            <a:ext cx="5522976" cy="594360"/>
          </a:xfrm>
        </p:spPr>
        <p:txBody>
          <a:bodyPr anchor="t" anchorCtr="0">
            <a:no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007210F8-5BCD-D840-882A-065B74A9C8A6}"/>
              </a:ext>
            </a:extLst>
          </p:cNvPr>
          <p:cNvSpPr>
            <a:spLocks noGrp="1"/>
          </p:cNvSpPr>
          <p:nvPr>
            <p:ph type="subTitle" idx="1" hasCustomPrompt="1"/>
          </p:nvPr>
        </p:nvSpPr>
        <p:spPr>
          <a:xfrm>
            <a:off x="420623" y="2258568"/>
            <a:ext cx="3820451" cy="1243584"/>
          </a:xfrm>
        </p:spPr>
        <p:txBody>
          <a:bodyPr lIns="0" rIns="0" bIns="0">
            <a:noAutofit/>
          </a:bodyPr>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Picture Placeholder 9">
            <a:extLst>
              <a:ext uri="{FF2B5EF4-FFF2-40B4-BE49-F238E27FC236}">
                <a16:creationId xmlns:a16="http://schemas.microsoft.com/office/drawing/2014/main" id="{DE10C209-2232-EC46-8B57-AF4A25DD5CA4}"/>
              </a:ext>
            </a:extLst>
          </p:cNvPr>
          <p:cNvSpPr>
            <a:spLocks noGrp="1"/>
          </p:cNvSpPr>
          <p:nvPr>
            <p:ph type="pic" sz="quarter" idx="13"/>
          </p:nvPr>
        </p:nvSpPr>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pic>
        <p:nvPicPr>
          <p:cNvPr id="8" name="Picture 7">
            <a:extLst>
              <a:ext uri="{FF2B5EF4-FFF2-40B4-BE49-F238E27FC236}">
                <a16:creationId xmlns:a16="http://schemas.microsoft.com/office/drawing/2014/main" id="{97F4CD83-135B-2B44-8A2B-2E62A41A0E23}"/>
              </a:ext>
            </a:extLst>
          </p:cNvPr>
          <p:cNvPicPr>
            <a:picLocks noChangeAspect="1"/>
          </p:cNvPicPr>
          <p:nvPr userDrawn="1"/>
        </p:nvPicPr>
        <p:blipFill>
          <a:blip r:embed="rId2"/>
          <a:srcRect/>
          <a:stretch/>
        </p:blipFill>
        <p:spPr>
          <a:xfrm>
            <a:off x="417698" y="6104446"/>
            <a:ext cx="881063" cy="493204"/>
          </a:xfrm>
          <a:prstGeom prst="rect">
            <a:avLst/>
          </a:prstGeom>
        </p:spPr>
      </p:pic>
    </p:spTree>
    <p:extLst>
      <p:ext uri="{BB962C8B-B14F-4D97-AF65-F5344CB8AC3E}">
        <p14:creationId xmlns:p14="http://schemas.microsoft.com/office/powerpoint/2010/main" val="415205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and sub-title only layou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9725A-F3D9-8D49-923D-D2FB2D166458}"/>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i="0" dirty="0">
              <a:solidFill>
                <a:schemeClr val="bg1"/>
              </a:solidFill>
              <a:latin typeface="Sage Text" panose="02010503040201060103" pitchFamily="2" charset="77"/>
            </a:endParaRPr>
          </a:p>
        </p:txBody>
      </p:sp>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79" y="301486"/>
            <a:ext cx="11353799" cy="594360"/>
          </a:xfrm>
        </p:spPr>
        <p:txBody>
          <a:bodyPr anchor="t" anchorCtr="0"/>
          <a:lstStyle>
            <a:lvl1pPr>
              <a:lnSpc>
                <a:spcPct val="100000"/>
              </a:lnSpc>
              <a:defRPr>
                <a:solidFill>
                  <a:schemeClr val="tx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p>
            <a:r>
              <a:rPr lang="en-US"/>
              <a:t>Page </a:t>
            </a:r>
            <a:fld id="{888928BD-9DD5-4B49-B597-3FD2BD4272DD}" type="slidenum">
              <a:rPr smtClean="0"/>
              <a:pPr/>
              <a:t>‹#›</a:t>
            </a:fld>
            <a:endParaRPr dirty="0"/>
          </a:p>
        </p:txBody>
      </p:sp>
      <p:pic>
        <p:nvPicPr>
          <p:cNvPr id="14" name="Picture 13">
            <a:extLst>
              <a:ext uri="{FF2B5EF4-FFF2-40B4-BE49-F238E27FC236}">
                <a16:creationId xmlns:a16="http://schemas.microsoft.com/office/drawing/2014/main" id="{C157FB6E-BA79-B84F-B034-AC5DAD8FA030}"/>
              </a:ext>
            </a:extLst>
          </p:cNvPr>
          <p:cNvPicPr>
            <a:picLocks noChangeAspect="1"/>
          </p:cNvPicPr>
          <p:nvPr userDrawn="1"/>
        </p:nvPicPr>
        <p:blipFill>
          <a:blip r:embed="rId2"/>
          <a:srcRect/>
          <a:stretch/>
        </p:blipFill>
        <p:spPr>
          <a:xfrm>
            <a:off x="417698" y="6364150"/>
            <a:ext cx="597151" cy="334275"/>
          </a:xfrm>
          <a:prstGeom prst="rect">
            <a:avLst/>
          </a:prstGeom>
        </p:spPr>
      </p:pic>
      <p:sp>
        <p:nvSpPr>
          <p:cNvPr id="15" name="TextBox 14">
            <a:extLst>
              <a:ext uri="{FF2B5EF4-FFF2-40B4-BE49-F238E27FC236}">
                <a16:creationId xmlns:a16="http://schemas.microsoft.com/office/drawing/2014/main" id="{BECEBDC0-170D-3F46-B8E3-9F6FF73D657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2022 The Sage Group plc, or its licensors. All rights reserved.</a:t>
            </a:r>
          </a:p>
        </p:txBody>
      </p:sp>
      <p:sp>
        <p:nvSpPr>
          <p:cNvPr id="6" name="Text Placeholder 5">
            <a:extLst>
              <a:ext uri="{FF2B5EF4-FFF2-40B4-BE49-F238E27FC236}">
                <a16:creationId xmlns:a16="http://schemas.microsoft.com/office/drawing/2014/main" id="{F1E7FD49-05EC-C04E-87AA-DAE7AFCD5D10}"/>
              </a:ext>
            </a:extLst>
          </p:cNvPr>
          <p:cNvSpPr>
            <a:spLocks noGrp="1"/>
          </p:cNvSpPr>
          <p:nvPr>
            <p:ph type="body" sz="quarter" idx="12" hasCustomPrompt="1"/>
          </p:nvPr>
        </p:nvSpPr>
        <p:spPr>
          <a:xfrm>
            <a:off x="419098" y="1138680"/>
            <a:ext cx="11346180" cy="438912"/>
          </a:xfrm>
        </p:spPr>
        <p:txBody>
          <a:bodyPr>
            <a:noAutofit/>
          </a:bodyPr>
          <a:lstStyle>
            <a:lvl1pPr marL="0" indent="0">
              <a:buNone/>
              <a:defRPr b="1">
                <a:solidFill>
                  <a:schemeClr val="tx2">
                    <a:lumMod val="75000"/>
                  </a:schemeClr>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Click to edit master text styles</a:t>
            </a:r>
          </a:p>
        </p:txBody>
      </p:sp>
    </p:spTree>
    <p:extLst>
      <p:ext uri="{BB962C8B-B14F-4D97-AF65-F5344CB8AC3E}">
        <p14:creationId xmlns:p14="http://schemas.microsoft.com/office/powerpoint/2010/main" val="1126673970"/>
      </p:ext>
    </p:extLst>
  </p:cSld>
  <p:clrMapOvr>
    <a:masterClrMapping/>
  </p:clrMapOvr>
  <p:extLst>
    <p:ext uri="{DCECCB84-F9BA-43D5-87BE-67443E8EF086}">
      <p15:sldGuideLst xmlns:p15="http://schemas.microsoft.com/office/powerpoint/2012/main">
        <p15:guide id="1" orient="horz" pos="96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ote with photo layout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80" y="301486"/>
            <a:ext cx="5112628" cy="594360"/>
          </a:xfrm>
        </p:spPr>
        <p:txBody>
          <a:bodyPr anchor="t" anchorCtr="0"/>
          <a:lstStyle>
            <a:lvl1pPr>
              <a:lnSpc>
                <a:spcPct val="100000"/>
              </a:lnSpc>
              <a:defRPr>
                <a:solidFill>
                  <a:schemeClr val="bg1"/>
                </a:solidFill>
              </a:defRPr>
            </a:lvl1pPr>
          </a:lstStyle>
          <a:p>
            <a:r>
              <a:rPr lang="en-US" dirty="0"/>
              <a:t>Headline or Quote goes here. 3 lines preferred.</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lvl1pPr>
              <a:defRPr>
                <a:solidFill>
                  <a:schemeClr val="tx2"/>
                </a:solidFill>
              </a:defRPr>
            </a:lvl1pPr>
          </a:lstStyle>
          <a:p>
            <a:r>
              <a:rPr lang="en-US"/>
              <a:t>Page </a:t>
            </a:r>
            <a:fld id="{888928BD-9DD5-4B49-B597-3FD2BD4272DD}" type="slidenum">
              <a:rPr smtClean="0"/>
              <a:pPr/>
              <a:t>‹#›</a:t>
            </a:fld>
            <a:endParaRPr dirty="0"/>
          </a:p>
        </p:txBody>
      </p:sp>
      <p:sp>
        <p:nvSpPr>
          <p:cNvPr id="9" name="Picture Placeholder 9">
            <a:extLst>
              <a:ext uri="{FF2B5EF4-FFF2-40B4-BE49-F238E27FC236}">
                <a16:creationId xmlns:a16="http://schemas.microsoft.com/office/drawing/2014/main" id="{FD3B73DE-1027-A345-8799-2CB21B752E4A}"/>
              </a:ext>
            </a:extLst>
          </p:cNvPr>
          <p:cNvSpPr>
            <a:spLocks noGrp="1"/>
          </p:cNvSpPr>
          <p:nvPr>
            <p:ph type="pic" sz="quarter" idx="13"/>
          </p:nvPr>
        </p:nvSpPr>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sp>
        <p:nvSpPr>
          <p:cNvPr id="10" name="Text Placeholder 5">
            <a:extLst>
              <a:ext uri="{FF2B5EF4-FFF2-40B4-BE49-F238E27FC236}">
                <a16:creationId xmlns:a16="http://schemas.microsoft.com/office/drawing/2014/main" id="{9D81B052-4991-E64B-9474-81AF4093EDD8}"/>
              </a:ext>
            </a:extLst>
          </p:cNvPr>
          <p:cNvSpPr>
            <a:spLocks noGrp="1"/>
          </p:cNvSpPr>
          <p:nvPr>
            <p:ph type="body" sz="quarter" idx="12" hasCustomPrompt="1"/>
          </p:nvPr>
        </p:nvSpPr>
        <p:spPr>
          <a:xfrm>
            <a:off x="411479" y="2339926"/>
            <a:ext cx="3048158" cy="761781"/>
          </a:xfrm>
        </p:spPr>
        <p:txBody>
          <a:bodyPr>
            <a:noAutofit/>
          </a:bodyPr>
          <a:lstStyle>
            <a:lvl1pPr marL="0" indent="0">
              <a:spcBef>
                <a:spcPts val="0"/>
              </a:spcBef>
              <a:buNone/>
              <a:defRPr sz="1600" b="0">
                <a:solidFill>
                  <a:schemeClr val="bg1"/>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Headline or pull quote</a:t>
            </a:r>
          </a:p>
          <a:p>
            <a:pPr lvl="0"/>
            <a:r>
              <a:rPr lang="en-US" dirty="0"/>
              <a:t>Author attribution</a:t>
            </a:r>
          </a:p>
        </p:txBody>
      </p:sp>
    </p:spTree>
    <p:extLst>
      <p:ext uri="{BB962C8B-B14F-4D97-AF65-F5344CB8AC3E}">
        <p14:creationId xmlns:p14="http://schemas.microsoft.com/office/powerpoint/2010/main" val="2031603738"/>
      </p:ext>
    </p:extLst>
  </p:cSld>
  <p:clrMapOvr>
    <a:masterClrMapping/>
  </p:clrMapOvr>
  <p:extLst>
    <p:ext uri="{DCECCB84-F9BA-43D5-87BE-67443E8EF086}">
      <p15:sldGuideLst xmlns:p15="http://schemas.microsoft.com/office/powerpoint/2012/main">
        <p15:guide id="1" orient="horz" pos="960" userDrawn="1">
          <p15:clr>
            <a:srgbClr val="FBAE40"/>
          </p15:clr>
        </p15:guide>
        <p15:guide id="2" pos="3456" userDrawn="1">
          <p15:clr>
            <a:srgbClr val="FBAE40"/>
          </p15:clr>
        </p15:guide>
        <p15:guide id="3" orient="horz" pos="146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End slide with patter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D2336F0-3E91-C741-A3FD-12B5FD53D99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3343" t="7604" r="12911"/>
          <a:stretch/>
        </p:blipFill>
        <p:spPr>
          <a:xfrm>
            <a:off x="0" y="253999"/>
            <a:ext cx="12192000" cy="5880735"/>
          </a:xfrm>
          <a:prstGeom prst="rect">
            <a:avLst/>
          </a:prstGeom>
        </p:spPr>
      </p:pic>
      <p:sp>
        <p:nvSpPr>
          <p:cNvPr id="2" name="Title 1">
            <a:extLst>
              <a:ext uri="{FF2B5EF4-FFF2-40B4-BE49-F238E27FC236}">
                <a16:creationId xmlns:a16="http://schemas.microsoft.com/office/drawing/2014/main" id="{BC895D66-11C8-6647-8537-B75B474DD1A5}"/>
              </a:ext>
            </a:extLst>
          </p:cNvPr>
          <p:cNvSpPr>
            <a:spLocks noGrp="1"/>
          </p:cNvSpPr>
          <p:nvPr>
            <p:ph type="title" hasCustomPrompt="1"/>
          </p:nvPr>
        </p:nvSpPr>
        <p:spPr>
          <a:xfrm>
            <a:off x="3311652" y="6028161"/>
            <a:ext cx="5568696" cy="594360"/>
          </a:xfrm>
        </p:spPr>
        <p:txBody>
          <a:bodyPr anchor="ctr" anchorCtr="0"/>
          <a:lstStyle>
            <a:lvl1pPr algn="ctr">
              <a:defRPr sz="2800"/>
            </a:lvl1pPr>
          </a:lstStyle>
          <a:p>
            <a:r>
              <a:rPr lang="en-US" dirty="0"/>
              <a:t>End slide</a:t>
            </a:r>
          </a:p>
        </p:txBody>
      </p:sp>
      <p:pic>
        <p:nvPicPr>
          <p:cNvPr id="4" name="Picture 3">
            <a:extLst>
              <a:ext uri="{FF2B5EF4-FFF2-40B4-BE49-F238E27FC236}">
                <a16:creationId xmlns:a16="http://schemas.microsoft.com/office/drawing/2014/main" id="{BAB36327-468E-2848-BC8A-8AFD4F423200}"/>
              </a:ext>
            </a:extLst>
          </p:cNvPr>
          <p:cNvPicPr>
            <a:picLocks noChangeAspect="1"/>
          </p:cNvPicPr>
          <p:nvPr userDrawn="1"/>
        </p:nvPicPr>
        <p:blipFill>
          <a:blip r:embed="rId3"/>
          <a:srcRect/>
          <a:stretch/>
        </p:blipFill>
        <p:spPr>
          <a:xfrm>
            <a:off x="414560" y="6104446"/>
            <a:ext cx="881063" cy="493204"/>
          </a:xfrm>
          <a:prstGeom prst="rect">
            <a:avLst/>
          </a:prstGeom>
        </p:spPr>
      </p:pic>
      <p:sp>
        <p:nvSpPr>
          <p:cNvPr id="5" name="TextBox 4">
            <a:extLst>
              <a:ext uri="{FF2B5EF4-FFF2-40B4-BE49-F238E27FC236}">
                <a16:creationId xmlns:a16="http://schemas.microsoft.com/office/drawing/2014/main" id="{28329689-EA49-7C4C-BF3C-7F760C953082}"/>
              </a:ext>
            </a:extLst>
          </p:cNvPr>
          <p:cNvSpPr txBox="1"/>
          <p:nvPr userDrawn="1"/>
        </p:nvSpPr>
        <p:spPr>
          <a:xfrm>
            <a:off x="9093200" y="6130925"/>
            <a:ext cx="2679700" cy="491596"/>
          </a:xfrm>
          <a:prstGeom prst="rect">
            <a:avLst/>
          </a:prstGeom>
          <a:noFill/>
        </p:spPr>
        <p:txBody>
          <a:bodyPr wrap="square" lIns="0" tIns="0" rIns="0" bIns="0" rtlCol="0" anchor="ctr" anchorCtr="0">
            <a:noAutofit/>
          </a:bodyPr>
          <a:lstStyle/>
          <a:p>
            <a:pPr algn="r"/>
            <a:r>
              <a:rPr lang="en-US" sz="700" b="0" i="0" dirty="0">
                <a:solidFill>
                  <a:schemeClr val="tx2"/>
                </a:solidFill>
                <a:latin typeface="Sage Text" panose="02010503040201060103" pitchFamily="2" charset="77"/>
              </a:rPr>
              <a:t>© 2022 The Sage Group plc or its licensors. All rights reserved. Sage, Sage logos, and Sage product and service names mentioned herein are the trademarks of Sage Global Services Limited or its licensors. All other trademarks are the property of their respective owners.</a:t>
            </a:r>
          </a:p>
        </p:txBody>
      </p:sp>
    </p:spTree>
    <p:extLst>
      <p:ext uri="{BB962C8B-B14F-4D97-AF65-F5344CB8AC3E}">
        <p14:creationId xmlns:p14="http://schemas.microsoft.com/office/powerpoint/2010/main" val="2995911322"/>
      </p:ext>
    </p:extLst>
  </p:cSld>
  <p:clrMapOvr>
    <a:masterClrMapping/>
  </p:clrMapOvr>
  <p:extLst>
    <p:ext uri="{DCECCB84-F9BA-43D5-87BE-67443E8EF086}">
      <p15:sldGuideLst xmlns:p15="http://schemas.microsoft.com/office/powerpoint/2012/main">
        <p15:guide id="1" orient="horz" pos="4056"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A79849-CEA9-954F-A7AC-4B237A8ABE65}"/>
              </a:ext>
            </a:extLst>
          </p:cNvPr>
          <p:cNvSpPr>
            <a:spLocks noGrp="1"/>
          </p:cNvSpPr>
          <p:nvPr>
            <p:ph type="title"/>
          </p:nvPr>
        </p:nvSpPr>
        <p:spPr>
          <a:xfrm>
            <a:off x="411480" y="356401"/>
            <a:ext cx="11365992" cy="59436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2C8FF8-7223-7E4E-B6DF-8223A5D803A5}"/>
              </a:ext>
            </a:extLst>
          </p:cNvPr>
          <p:cNvSpPr>
            <a:spLocks noGrp="1"/>
          </p:cNvSpPr>
          <p:nvPr>
            <p:ph type="body" idx="1"/>
          </p:nvPr>
        </p:nvSpPr>
        <p:spPr>
          <a:xfrm>
            <a:off x="419100" y="1714500"/>
            <a:ext cx="11353800" cy="4462463"/>
          </a:xfrm>
          <a:prstGeom prst="rect">
            <a:avLst/>
          </a:prstGeom>
        </p:spPr>
        <p:txBody>
          <a:bodyPr vert="horz" lIns="0" tIns="45720" rIns="0" bIns="45720" rtlCol="0">
            <a:noAutofit/>
          </a:bodyPr>
          <a:lstStyle/>
          <a:p>
            <a:pPr marL="0" lvl="0" indent="0" algn="l" defTabSz="228623" rtl="0" eaLnBrk="1" latinLnBrk="0" hangingPunct="1">
              <a:spcBef>
                <a:spcPts val="1200"/>
              </a:spcBef>
              <a:spcAft>
                <a:spcPts val="600"/>
              </a:spcAft>
              <a:buFont typeface="Sage Text" panose="02010503040201060103" pitchFamily="50" charset="0"/>
              <a:buNone/>
            </a:pPr>
            <a:r>
              <a:rPr lang="en-US"/>
              <a:t>Click to edit Master text styles</a:t>
            </a:r>
          </a:p>
          <a:p>
            <a:pPr marL="0" lvl="1" indent="0" algn="l" defTabSz="228623" rtl="0" eaLnBrk="1" latinLnBrk="0" hangingPunct="1">
              <a:spcBef>
                <a:spcPts val="1200"/>
              </a:spcBef>
              <a:spcAft>
                <a:spcPts val="600"/>
              </a:spcAft>
              <a:buFont typeface="Sage Text" panose="02010503040201060103" pitchFamily="50" charset="0"/>
              <a:buNone/>
            </a:pPr>
            <a:r>
              <a:rPr lang="en-US"/>
              <a:t>Second level</a:t>
            </a:r>
          </a:p>
          <a:p>
            <a:pPr marL="0" lvl="2" indent="0" algn="l" defTabSz="228623" rtl="0" eaLnBrk="1" latinLnBrk="0" hangingPunct="1">
              <a:spcBef>
                <a:spcPts val="1200"/>
              </a:spcBef>
              <a:spcAft>
                <a:spcPts val="600"/>
              </a:spcAft>
              <a:buFont typeface="Sage Text" panose="02010503040201060103" pitchFamily="50" charset="0"/>
              <a:buNone/>
            </a:pPr>
            <a:r>
              <a:rPr lang="en-US"/>
              <a:t>Third level</a:t>
            </a:r>
          </a:p>
          <a:p>
            <a:pPr marL="0" lvl="3" indent="0" algn="l" defTabSz="228623" rtl="0" eaLnBrk="1" latinLnBrk="0" hangingPunct="1">
              <a:spcBef>
                <a:spcPts val="1200"/>
              </a:spcBef>
              <a:spcAft>
                <a:spcPts val="600"/>
              </a:spcAft>
              <a:buFont typeface="Sage Text" panose="02010503040201060103" pitchFamily="50" charset="0"/>
              <a:buNone/>
            </a:pPr>
            <a:r>
              <a:rPr lang="en-US"/>
              <a:t>Fourth level</a:t>
            </a:r>
          </a:p>
          <a:p>
            <a:pPr marL="0" lvl="4" indent="0" algn="l" defTabSz="228623" rtl="0" eaLnBrk="1" latinLnBrk="0" hangingPunct="1">
              <a:spcBef>
                <a:spcPts val="1200"/>
              </a:spcBef>
              <a:spcAft>
                <a:spcPts val="600"/>
              </a:spcAft>
              <a:buFont typeface="Sage Text" panose="02010503040201060103" pitchFamily="50" charset="0"/>
              <a:buNone/>
            </a:pPr>
            <a:r>
              <a:rPr lang="en-US"/>
              <a:t>Fifth level</a:t>
            </a:r>
            <a:endParaRPr lang="en-US" dirty="0"/>
          </a:p>
        </p:txBody>
      </p:sp>
      <p:sp>
        <p:nvSpPr>
          <p:cNvPr id="6" name="Slide Number Placeholder 5">
            <a:extLst>
              <a:ext uri="{FF2B5EF4-FFF2-40B4-BE49-F238E27FC236}">
                <a16:creationId xmlns:a16="http://schemas.microsoft.com/office/drawing/2014/main" id="{E2C6E03B-B244-104E-BEF4-4E2FA17FAE7B}"/>
              </a:ext>
            </a:extLst>
          </p:cNvPr>
          <p:cNvSpPr>
            <a:spLocks noGrp="1"/>
          </p:cNvSpPr>
          <p:nvPr>
            <p:ph type="sldNum" sz="quarter" idx="4"/>
          </p:nvPr>
        </p:nvSpPr>
        <p:spPr>
          <a:xfrm>
            <a:off x="11033125" y="6363843"/>
            <a:ext cx="832612" cy="365125"/>
          </a:xfrm>
          <a:prstGeom prst="rect">
            <a:avLst/>
          </a:prstGeom>
        </p:spPr>
        <p:txBody>
          <a:bodyPr vert="horz" lIns="91440" tIns="45720" rIns="91440" bIns="45720" rtlCol="0" anchor="ctr"/>
          <a:lstStyle>
            <a:lvl1pPr marL="0" marR="0" indent="0" algn="r" defTabSz="412791" rtl="0" fontAlgn="auto" latinLnBrk="0" hangingPunct="0">
              <a:lnSpc>
                <a:spcPct val="100000"/>
              </a:lnSpc>
              <a:spcBef>
                <a:spcPts val="0"/>
              </a:spcBef>
              <a:spcAft>
                <a:spcPts val="0"/>
              </a:spcAft>
              <a:buClrTx/>
              <a:buSzTx/>
              <a:buFontTx/>
              <a:buNone/>
              <a:tabLst/>
              <a:defRPr kumimoji="0" lang="en-US" sz="900" b="0" i="0" u="none" strike="noStrike" cap="none" spc="0" normalizeH="0" baseline="0" smtClean="0">
                <a:ln>
                  <a:noFill/>
                </a:ln>
                <a:solidFill>
                  <a:schemeClr val="tx2"/>
                </a:solidFill>
                <a:effectLst/>
                <a:uFillTx/>
                <a:latin typeface="Sage Text Light" panose="02010303040201060103" pitchFamily="2" charset="77"/>
                <a:ea typeface="Sage Text" panose="02010503040201060103" pitchFamily="50" charset="0"/>
                <a:cs typeface="Sage Text" panose="02010503040201060103" pitchFamily="50" charset="0"/>
                <a:sym typeface="Sage Text" panose="02010503040201060103" pitchFamily="50" charset="0"/>
              </a:defRPr>
            </a:lvl1pPr>
          </a:lstStyle>
          <a:p>
            <a:r>
              <a:rPr lang="en-US"/>
              <a:t>Page </a:t>
            </a:r>
            <a:fld id="{888928BD-9DD5-4B49-B597-3FD2BD4272DD}" type="slidenum">
              <a:rPr smtClean="0"/>
              <a:pPr/>
              <a:t>‹#›</a:t>
            </a:fld>
            <a:endParaRPr dirty="0"/>
          </a:p>
        </p:txBody>
      </p:sp>
      <p:pic>
        <p:nvPicPr>
          <p:cNvPr id="7" name="Picture 6">
            <a:extLst>
              <a:ext uri="{FF2B5EF4-FFF2-40B4-BE49-F238E27FC236}">
                <a16:creationId xmlns:a16="http://schemas.microsoft.com/office/drawing/2014/main" id="{2279AB74-5C78-464A-8D7C-9E04A80E796E}"/>
              </a:ext>
            </a:extLst>
          </p:cNvPr>
          <p:cNvPicPr>
            <a:picLocks noChangeAspect="1"/>
          </p:cNvPicPr>
          <p:nvPr userDrawn="1"/>
        </p:nvPicPr>
        <p:blipFill>
          <a:blip r:embed="rId6"/>
          <a:srcRect/>
          <a:stretch/>
        </p:blipFill>
        <p:spPr>
          <a:xfrm>
            <a:off x="417698" y="6364150"/>
            <a:ext cx="597151" cy="334275"/>
          </a:xfrm>
          <a:prstGeom prst="rect">
            <a:avLst/>
          </a:prstGeom>
        </p:spPr>
      </p:pic>
      <p:sp>
        <p:nvSpPr>
          <p:cNvPr id="9" name="TextBox 8">
            <a:extLst>
              <a:ext uri="{FF2B5EF4-FFF2-40B4-BE49-F238E27FC236}">
                <a16:creationId xmlns:a16="http://schemas.microsoft.com/office/drawing/2014/main" id="{BC2CB362-2A35-B340-BB2E-3C8352599C6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2022 The Sage Group plc, or its licensors. All rights reserved.</a:t>
            </a:r>
          </a:p>
        </p:txBody>
      </p:sp>
    </p:spTree>
    <p:extLst>
      <p:ext uri="{BB962C8B-B14F-4D97-AF65-F5344CB8AC3E}">
        <p14:creationId xmlns:p14="http://schemas.microsoft.com/office/powerpoint/2010/main" val="4061751043"/>
      </p:ext>
    </p:extLst>
  </p:cSld>
  <p:clrMap bg1="lt1" tx1="dk1" bg2="lt2" tx2="dk2" accent1="accent1" accent2="accent2" accent3="accent3" accent4="accent4" accent5="accent5" accent6="accent6" hlink="hlink" folHlink="folHlink"/>
  <p:sldLayoutIdLst>
    <p:sldLayoutId id="2147483649" r:id="rId1"/>
    <p:sldLayoutId id="2147483675" r:id="rId2"/>
    <p:sldLayoutId id="2147483682" r:id="rId3"/>
    <p:sldLayoutId id="2147483709" r:id="rId4"/>
  </p:sldLayoutIdLst>
  <p:hf hdr="0" ftr="0" dt="0"/>
  <p:txStyles>
    <p:titleStyle>
      <a:lvl1pPr algn="l" defTabSz="914400" rtl="0" eaLnBrk="1" latinLnBrk="0" hangingPunct="1">
        <a:lnSpc>
          <a:spcPct val="90000"/>
        </a:lnSpc>
        <a:spcBef>
          <a:spcPct val="0"/>
        </a:spcBef>
        <a:buNone/>
        <a:defRPr sz="4000" b="0" i="0" kern="1200">
          <a:solidFill>
            <a:schemeClr val="bg1"/>
          </a:solidFill>
          <a:latin typeface="Sage Headline Black" panose="02010A03040201060103" pitchFamily="2" charset="77"/>
          <a:ea typeface="+mj-ea"/>
          <a:cs typeface="+mj-cs"/>
        </a:defRPr>
      </a:lvl1pPr>
    </p:titleStyle>
    <p:body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264" userDrawn="1">
          <p15:clr>
            <a:srgbClr val="F26B43"/>
          </p15:clr>
        </p15:guide>
        <p15:guide id="3" pos="7416" userDrawn="1">
          <p15:clr>
            <a:srgbClr val="F26B43"/>
          </p15:clr>
        </p15:guide>
        <p15:guide id="4" pos="3048" userDrawn="1">
          <p15:clr>
            <a:srgbClr val="F26B43"/>
          </p15:clr>
        </p15:guide>
        <p15:guide id="5" pos="3744" userDrawn="1">
          <p15:clr>
            <a:srgbClr val="F26B43"/>
          </p15:clr>
        </p15:guide>
        <p15:guide id="6" orient="horz" pos="504" userDrawn="1">
          <p15:clr>
            <a:srgbClr val="F26B43"/>
          </p15:clr>
        </p15:guide>
        <p15:guide id="7" orient="horz" pos="888" userDrawn="1">
          <p15:clr>
            <a:srgbClr val="F26B43"/>
          </p15:clr>
        </p15:guide>
        <p15:guide id="8" orient="horz" pos="1080" userDrawn="1">
          <p15:clr>
            <a:srgbClr val="F26B43"/>
          </p15:clr>
        </p15:guide>
        <p15:guide id="9" orient="horz" pos="3912" userDrawn="1">
          <p15:clr>
            <a:srgbClr val="F26B43"/>
          </p15:clr>
        </p15:guide>
        <p15:guide id="10" orient="horz" pos="4152" userDrawn="1">
          <p15:clr>
            <a:srgbClr val="F26B43"/>
          </p15:clr>
        </p15:guide>
        <p15:guide id="11" orient="horz" pos="3504" userDrawn="1">
          <p15:clr>
            <a:srgbClr val="F26B43"/>
          </p15:clr>
        </p15:guide>
        <p15:guide id="12"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www.sage.com/"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www5.v1ideas.com/TheSageGroupplc/Sage300ERP?category=10077"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5EBC-230C-B747-AE2E-671A85F571C6}"/>
              </a:ext>
            </a:extLst>
          </p:cNvPr>
          <p:cNvSpPr>
            <a:spLocks noGrp="1"/>
          </p:cNvSpPr>
          <p:nvPr>
            <p:ph type="ctrTitle"/>
          </p:nvPr>
        </p:nvSpPr>
        <p:spPr/>
        <p:txBody>
          <a:bodyPr/>
          <a:lstStyle/>
          <a:p>
            <a:r>
              <a:rPr lang="en-US" dirty="0"/>
              <a:t>Sage 300</a:t>
            </a:r>
            <a:br>
              <a:rPr lang="en-US" dirty="0"/>
            </a:br>
            <a:r>
              <a:rPr lang="en-US" dirty="0"/>
              <a:t>Web SDK</a:t>
            </a:r>
            <a:br>
              <a:rPr lang="en-US" dirty="0"/>
            </a:br>
            <a:r>
              <a:rPr lang="en-US" dirty="0"/>
              <a:t>2023.0 Overview</a:t>
            </a:r>
          </a:p>
        </p:txBody>
      </p:sp>
      <p:sp>
        <p:nvSpPr>
          <p:cNvPr id="3" name="Subtitle 2">
            <a:extLst>
              <a:ext uri="{FF2B5EF4-FFF2-40B4-BE49-F238E27FC236}">
                <a16:creationId xmlns:a16="http://schemas.microsoft.com/office/drawing/2014/main" id="{BA3A5602-F751-554B-9560-071726BA2EEE}"/>
              </a:ext>
            </a:extLst>
          </p:cNvPr>
          <p:cNvSpPr>
            <a:spLocks noGrp="1"/>
          </p:cNvSpPr>
          <p:nvPr>
            <p:ph type="subTitle" idx="1"/>
          </p:nvPr>
        </p:nvSpPr>
        <p:spPr/>
        <p:txBody>
          <a:bodyPr/>
          <a:lstStyle/>
          <a:p>
            <a:r>
              <a:rPr lang="en-US" dirty="0"/>
              <a:t>John Thomas (JT)</a:t>
            </a:r>
          </a:p>
          <a:p>
            <a:r>
              <a:rPr lang="en-US" dirty="0"/>
              <a:t>Principal Software Architect</a:t>
            </a:r>
          </a:p>
          <a:p>
            <a:r>
              <a:rPr lang="en-US" dirty="0"/>
              <a:t>August 2022</a:t>
            </a:r>
          </a:p>
        </p:txBody>
      </p:sp>
      <p:sp>
        <p:nvSpPr>
          <p:cNvPr id="5" name="Picture Placeholder 4">
            <a:extLst>
              <a:ext uri="{FF2B5EF4-FFF2-40B4-BE49-F238E27FC236}">
                <a16:creationId xmlns:a16="http://schemas.microsoft.com/office/drawing/2014/main" id="{38CECB6B-3EA1-CCB7-EE84-5B8A2A33FF54}"/>
              </a:ext>
            </a:extLst>
          </p:cNvPr>
          <p:cNvSpPr>
            <a:spLocks noGrp="1"/>
          </p:cNvSpPr>
          <p:nvPr>
            <p:ph type="pic" sz="quarter" idx="13"/>
          </p:nvPr>
        </p:nvSpPr>
        <p:spPr/>
      </p:sp>
      <p:pic>
        <p:nvPicPr>
          <p:cNvPr id="7" name="Picture Placeholder 4">
            <a:extLst>
              <a:ext uri="{FF2B5EF4-FFF2-40B4-BE49-F238E27FC236}">
                <a16:creationId xmlns:a16="http://schemas.microsoft.com/office/drawing/2014/main" id="{B03DB95E-24D5-7F1E-628A-2DE7C9F9A0B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solidFill>
            <a:srgbClr val="CCCCCC">
              <a:alpha val="72170"/>
            </a:srgbClr>
          </a:solidFill>
        </p:spPr>
      </p:pic>
    </p:spTree>
    <p:extLst>
      <p:ext uri="{BB962C8B-B14F-4D97-AF65-F5344CB8AC3E}">
        <p14:creationId xmlns:p14="http://schemas.microsoft.com/office/powerpoint/2010/main" val="1366234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Web API</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10</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sp>
      <p:pic>
        <p:nvPicPr>
          <p:cNvPr id="7" name="Picture Placeholder 5">
            <a:extLst>
              <a:ext uri="{FF2B5EF4-FFF2-40B4-BE49-F238E27FC236}">
                <a16:creationId xmlns:a16="http://schemas.microsoft.com/office/drawing/2014/main" id="{17CC12D3-B50F-77FF-F9ED-02E47FADEE4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4284652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11</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5958912" cy="369332"/>
          </a:xfrm>
          <a:prstGeom prst="rect">
            <a:avLst/>
          </a:prstGeom>
          <a:noFill/>
        </p:spPr>
        <p:txBody>
          <a:bodyPr wrap="square" rtlCol="0">
            <a:spAutoFit/>
          </a:bodyPr>
          <a:lstStyle/>
          <a:p>
            <a:pPr marL="285750" indent="-285750">
              <a:buFont typeface="Arial" panose="020B0604020202020204" pitchFamily="34" charset="0"/>
              <a:buChar char="•"/>
            </a:pPr>
            <a:r>
              <a:rPr lang="en-US" dirty="0"/>
              <a:t>Rollover to 70A</a:t>
            </a:r>
          </a:p>
        </p:txBody>
      </p:sp>
    </p:spTree>
    <p:extLst>
      <p:ext uri="{BB962C8B-B14F-4D97-AF65-F5344CB8AC3E}">
        <p14:creationId xmlns:p14="http://schemas.microsoft.com/office/powerpoint/2010/main" val="2187342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Documentation and Tutorials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12</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sp>
      <p:pic>
        <p:nvPicPr>
          <p:cNvPr id="6" name="Picture Placeholder 7">
            <a:extLst>
              <a:ext uri="{FF2B5EF4-FFF2-40B4-BE49-F238E27FC236}">
                <a16:creationId xmlns:a16="http://schemas.microsoft.com/office/drawing/2014/main" id="{CCEBB85F-4AB3-6B73-7AD2-AAB6F9437AD8}"/>
              </a:ext>
            </a:extLst>
          </p:cNvPr>
          <p:cNvPicPr>
            <a:picLocks noChangeAspect="1"/>
          </p:cNvPicPr>
          <p:nvPr/>
        </p:nvPicPr>
        <p:blipFill>
          <a:blip r:embed="rId2" cstate="print">
            <a:extLst>
              <a:ext uri="{28A0092B-C50C-407E-A947-70E740481C1C}">
                <a14:useLocalDpi xmlns:a14="http://schemas.microsoft.com/office/drawing/2010/main"/>
              </a:ext>
            </a:extLst>
          </a:blip>
          <a:srcRect l="252" r="252"/>
          <a:stretch>
            <a:fill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3456812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Documentation and Tutorials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13</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10418102" cy="502361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Rollover to 70A</a:t>
            </a:r>
          </a:p>
          <a:p>
            <a:pPr marL="285750" indent="-285750">
              <a:lnSpc>
                <a:spcPct val="150000"/>
              </a:lnSpc>
              <a:buFont typeface="Arial" panose="020B0604020202020204" pitchFamily="34" charset="0"/>
              <a:buChar char="•"/>
            </a:pPr>
            <a:r>
              <a:rPr lang="en-US" dirty="0"/>
              <a:t>Rebranded Sage image</a:t>
            </a:r>
          </a:p>
          <a:p>
            <a:pPr marL="285750" indent="-285750">
              <a:lnSpc>
                <a:spcPct val="150000"/>
              </a:lnSpc>
              <a:buFont typeface="Arial" panose="020B0604020202020204" pitchFamily="34" charset="0"/>
              <a:buChar char="•"/>
            </a:pPr>
            <a:r>
              <a:rPr lang="en-US" dirty="0"/>
              <a:t>Update CommonCore.chm</a:t>
            </a:r>
          </a:p>
          <a:p>
            <a:pPr marL="285750" indent="-285750">
              <a:lnSpc>
                <a:spcPct val="150000"/>
              </a:lnSpc>
              <a:buFont typeface="Arial" panose="020B0604020202020204" pitchFamily="34" charset="0"/>
              <a:buChar char="•"/>
            </a:pPr>
            <a:r>
              <a:rPr lang="en-US" dirty="0"/>
              <a:t>Updated upgrade instructions 2022.2 </a:t>
            </a:r>
            <a:r>
              <a:rPr lang="en-US" dirty="0">
                <a:sym typeface="Wingdings" panose="05000000000000000000" pitchFamily="2" charset="2"/>
              </a:rPr>
              <a:t> 2023.0</a:t>
            </a:r>
          </a:p>
          <a:p>
            <a:pPr marL="285750" indent="-285750">
              <a:lnSpc>
                <a:spcPct val="150000"/>
              </a:lnSpc>
              <a:buFont typeface="Arial" panose="020B0604020202020204" pitchFamily="34" charset="0"/>
              <a:buChar char="•"/>
            </a:pPr>
            <a:r>
              <a:rPr lang="en-US" dirty="0">
                <a:sym typeface="Wingdings" panose="05000000000000000000" pitchFamily="2" charset="2"/>
              </a:rPr>
              <a:t>Updated Grid Client Interface for new ‘buildFilterString” method</a:t>
            </a:r>
          </a:p>
          <a:p>
            <a:pPr marL="285750" indent="-285750">
              <a:lnSpc>
                <a:spcPct val="150000"/>
              </a:lnSpc>
              <a:buFont typeface="Arial" panose="020B0604020202020204" pitchFamily="34" charset="0"/>
              <a:buChar char="•"/>
            </a:pPr>
            <a:r>
              <a:rPr lang="en-US" dirty="0">
                <a:sym typeface="Wingdings" panose="05000000000000000000" pitchFamily="2" charset="2"/>
              </a:rPr>
              <a:t>Created Declarative Setup Reports Design document for simple declarative report creation</a:t>
            </a:r>
          </a:p>
          <a:p>
            <a:pPr marL="285750" indent="-285750">
              <a:lnSpc>
                <a:spcPct val="150000"/>
              </a:lnSpc>
              <a:buFont typeface="Arial" panose="020B0604020202020204" pitchFamily="34" charset="0"/>
              <a:buChar char="•"/>
            </a:pPr>
            <a:r>
              <a:rPr lang="en-US" dirty="0">
                <a:sym typeface="Wingdings" panose="05000000000000000000" pitchFamily="2" charset="2"/>
              </a:rPr>
              <a:t>Created Declarative Setup Reports Interface document for simple declarative report creation</a:t>
            </a:r>
          </a:p>
          <a:p>
            <a:pPr marL="285750" indent="-285750">
              <a:lnSpc>
                <a:spcPct val="150000"/>
              </a:lnSpc>
              <a:buFont typeface="Arial" panose="020B0604020202020204" pitchFamily="34" charset="0"/>
              <a:buChar char="•"/>
            </a:pPr>
            <a:r>
              <a:rPr lang="en-US" dirty="0">
                <a:sym typeface="Wingdings" panose="05000000000000000000" pitchFamily="2" charset="2"/>
              </a:rPr>
              <a:t>Created View Field Attribute Wizard document for new wizard instructions and usage</a:t>
            </a:r>
          </a:p>
          <a:p>
            <a:pPr marL="285750" indent="-285750">
              <a:lnSpc>
                <a:spcPct val="150000"/>
              </a:lnSpc>
              <a:buFont typeface="Arial" panose="020B0604020202020204" pitchFamily="34" charset="0"/>
              <a:buChar char="•"/>
            </a:pPr>
            <a:r>
              <a:rPr lang="en-US" dirty="0">
                <a:sym typeface="Wingdings" panose="05000000000000000000" pitchFamily="2" charset="2"/>
              </a:rPr>
              <a:t>Created Standards, Patterns, and Code Review Presentation</a:t>
            </a:r>
          </a:p>
          <a:p>
            <a:pPr marL="285750" indent="-285750">
              <a:lnSpc>
                <a:spcPct val="150000"/>
              </a:lnSpc>
              <a:buFont typeface="Arial" panose="020B0604020202020204" pitchFamily="34" charset="0"/>
              <a:buChar char="•"/>
            </a:pPr>
            <a:r>
              <a:rPr lang="en-US" dirty="0">
                <a:sym typeface="Wingdings" panose="05000000000000000000" pitchFamily="2" charset="2"/>
              </a:rPr>
              <a:t>Created The Basics (Overview of Web SDK, Web API, Architectures, etc.) presentation</a:t>
            </a:r>
          </a:p>
          <a:p>
            <a:pPr marL="285750" indent="-285750">
              <a:lnSpc>
                <a:spcPct val="150000"/>
              </a:lnSpc>
              <a:buFont typeface="Arial" panose="020B0604020202020204" pitchFamily="34" charset="0"/>
              <a:buChar char="•"/>
            </a:pPr>
            <a:r>
              <a:rPr lang="en-US" dirty="0">
                <a:sym typeface="Wingdings" panose="05000000000000000000" pitchFamily="2" charset="2"/>
              </a:rPr>
              <a:t>Created Hands On (Labs for Wizards, Web API, and Customization) presentation</a:t>
            </a:r>
          </a:p>
          <a:p>
            <a:pPr marL="285750"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42219064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Declarative Report Framework for Simple Reports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14</a:t>
            </a:fld>
            <a:endParaRPr dirty="0"/>
          </a:p>
        </p:txBody>
      </p:sp>
      <p:sp>
        <p:nvSpPr>
          <p:cNvPr id="6" name="Picture Placeholder 5">
            <a:extLst>
              <a:ext uri="{FF2B5EF4-FFF2-40B4-BE49-F238E27FC236}">
                <a16:creationId xmlns:a16="http://schemas.microsoft.com/office/drawing/2014/main" id="{42845E15-BD11-658F-0E6B-FC55F341B5C6}"/>
              </a:ext>
            </a:extLst>
          </p:cNvPr>
          <p:cNvSpPr>
            <a:spLocks noGrp="1"/>
          </p:cNvSpPr>
          <p:nvPr>
            <p:ph type="pic" sz="quarter" idx="13"/>
          </p:nvPr>
        </p:nvSpPr>
        <p:spPr/>
      </p:sp>
      <p:pic>
        <p:nvPicPr>
          <p:cNvPr id="8" name="Picture Placeholder 6">
            <a:extLst>
              <a:ext uri="{FF2B5EF4-FFF2-40B4-BE49-F238E27FC236}">
                <a16:creationId xmlns:a16="http://schemas.microsoft.com/office/drawing/2014/main" id="{DA0F0CC0-C8A1-3919-ED72-E225A79FEA9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85" b="85"/>
          <a:stretch/>
        </p:blipFill>
        <p:spPr>
          <a:xfrm>
            <a:off x="6238729" y="0"/>
            <a:ext cx="5953271" cy="6221413"/>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p:spPr>
      </p:pic>
      <p:sp>
        <p:nvSpPr>
          <p:cNvPr id="9" name="Subtitle 2">
            <a:extLst>
              <a:ext uri="{FF2B5EF4-FFF2-40B4-BE49-F238E27FC236}">
                <a16:creationId xmlns:a16="http://schemas.microsoft.com/office/drawing/2014/main" id="{C8F2D138-F9D0-FEC6-2D5F-60DD01418773}"/>
              </a:ext>
            </a:extLst>
          </p:cNvPr>
          <p:cNvSpPr txBox="1">
            <a:spLocks/>
          </p:cNvSpPr>
          <p:nvPr/>
        </p:nvSpPr>
        <p:spPr>
          <a:xfrm>
            <a:off x="420623" y="2258568"/>
            <a:ext cx="5244453" cy="1243584"/>
          </a:xfrm>
          <a:prstGeom prst="rect">
            <a:avLst/>
          </a:prstGeom>
        </p:spPr>
        <p:txBody>
          <a:bodyPr/>
          <a:lst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r>
              <a:rPr lang="en-US" dirty="0">
                <a:solidFill>
                  <a:srgbClr val="00D639"/>
                </a:solidFill>
              </a:rPr>
              <a:t>New framework for simple reports</a:t>
            </a:r>
          </a:p>
          <a:p>
            <a:pPr lvl="2"/>
            <a:r>
              <a:rPr lang="en-US" dirty="0">
                <a:solidFill>
                  <a:srgbClr val="00D639"/>
                </a:solidFill>
              </a:rPr>
              <a:t>Only requires JSON config file</a:t>
            </a:r>
          </a:p>
          <a:p>
            <a:pPr lvl="1"/>
            <a:r>
              <a:rPr lang="en-US" dirty="0">
                <a:solidFill>
                  <a:srgbClr val="00D639"/>
                </a:solidFill>
              </a:rPr>
              <a:t>Refer to docs in docs/development folder for examples and interfaces</a:t>
            </a:r>
          </a:p>
        </p:txBody>
      </p:sp>
    </p:spTree>
    <p:extLst>
      <p:ext uri="{BB962C8B-B14F-4D97-AF65-F5344CB8AC3E}">
        <p14:creationId xmlns:p14="http://schemas.microsoft.com/office/powerpoint/2010/main" val="1784338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Declarative Framework for Simple Reports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15</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13" name="Picture 12">
            <a:extLst>
              <a:ext uri="{FF2B5EF4-FFF2-40B4-BE49-F238E27FC236}">
                <a16:creationId xmlns:a16="http://schemas.microsoft.com/office/drawing/2014/main" id="{3CD18C9E-BB23-D199-2D17-E6C1C0DF233A}"/>
              </a:ext>
            </a:extLst>
          </p:cNvPr>
          <p:cNvPicPr>
            <a:picLocks noChangeAspect="1"/>
          </p:cNvPicPr>
          <p:nvPr/>
        </p:nvPicPr>
        <p:blipFill>
          <a:blip r:embed="rId3"/>
          <a:stretch>
            <a:fillRect/>
          </a:stretch>
        </p:blipFill>
        <p:spPr>
          <a:xfrm>
            <a:off x="6312083" y="4062209"/>
            <a:ext cx="5553654" cy="588010"/>
          </a:xfrm>
          <a:prstGeom prst="rect">
            <a:avLst/>
          </a:prstGeom>
          <a:ln>
            <a:solidFill>
              <a:schemeClr val="accent1"/>
            </a:solidFill>
          </a:ln>
        </p:spPr>
      </p:pic>
      <p:pic>
        <p:nvPicPr>
          <p:cNvPr id="16" name="Picture 15">
            <a:extLst>
              <a:ext uri="{FF2B5EF4-FFF2-40B4-BE49-F238E27FC236}">
                <a16:creationId xmlns:a16="http://schemas.microsoft.com/office/drawing/2014/main" id="{46BAF276-07A3-BAD1-3140-D929151FA2A2}"/>
              </a:ext>
            </a:extLst>
          </p:cNvPr>
          <p:cNvPicPr>
            <a:picLocks noChangeAspect="1"/>
          </p:cNvPicPr>
          <p:nvPr/>
        </p:nvPicPr>
        <p:blipFill>
          <a:blip r:embed="rId4"/>
          <a:stretch>
            <a:fillRect/>
          </a:stretch>
        </p:blipFill>
        <p:spPr>
          <a:xfrm>
            <a:off x="300430" y="2028426"/>
            <a:ext cx="5743575" cy="1562100"/>
          </a:xfrm>
          <a:prstGeom prst="rect">
            <a:avLst/>
          </a:prstGeom>
        </p:spPr>
      </p:pic>
      <p:sp>
        <p:nvSpPr>
          <p:cNvPr id="17" name="Text Placeholder 2">
            <a:extLst>
              <a:ext uri="{FF2B5EF4-FFF2-40B4-BE49-F238E27FC236}">
                <a16:creationId xmlns:a16="http://schemas.microsoft.com/office/drawing/2014/main" id="{0FC075AE-7B0F-F02F-C276-FDF2DFD3450E}"/>
              </a:ext>
            </a:extLst>
          </p:cNvPr>
          <p:cNvSpPr>
            <a:spLocks noGrp="1"/>
          </p:cNvSpPr>
          <p:nvPr>
            <p:ph type="body" sz="quarter" idx="12"/>
          </p:nvPr>
        </p:nvSpPr>
        <p:spPr>
          <a:xfrm>
            <a:off x="419098" y="1138680"/>
            <a:ext cx="11346180" cy="438912"/>
          </a:xfrm>
        </p:spPr>
        <p:txBody>
          <a:bodyPr/>
          <a:lstStyle/>
          <a:p>
            <a:r>
              <a:rPr lang="en-US" dirty="0"/>
              <a:t>Sample Configuration and Example</a:t>
            </a:r>
          </a:p>
        </p:txBody>
      </p:sp>
      <p:sp>
        <p:nvSpPr>
          <p:cNvPr id="18" name="TextBox 17">
            <a:extLst>
              <a:ext uri="{FF2B5EF4-FFF2-40B4-BE49-F238E27FC236}">
                <a16:creationId xmlns:a16="http://schemas.microsoft.com/office/drawing/2014/main" id="{672BFEC6-BF88-C2F5-B8BE-44985B761D58}"/>
              </a:ext>
            </a:extLst>
          </p:cNvPr>
          <p:cNvSpPr txBox="1"/>
          <p:nvPr/>
        </p:nvSpPr>
        <p:spPr>
          <a:xfrm>
            <a:off x="6312083" y="2007082"/>
            <a:ext cx="5684521" cy="128413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Very simple report</a:t>
            </a:r>
          </a:p>
          <a:p>
            <a:pPr marL="285750" indent="-285750">
              <a:lnSpc>
                <a:spcPct val="150000"/>
              </a:lnSpc>
              <a:buFont typeface="Arial" panose="020B0604020202020204" pitchFamily="34" charset="0"/>
              <a:buChar char="•"/>
            </a:pPr>
            <a:r>
              <a:rPr lang="en-US" dirty="0"/>
              <a:t>No parameters</a:t>
            </a:r>
          </a:p>
          <a:p>
            <a:pPr marL="285750" indent="-285750">
              <a:lnSpc>
                <a:spcPct val="150000"/>
              </a:lnSpc>
              <a:buFont typeface="Arial" panose="020B0604020202020204" pitchFamily="34" charset="0"/>
              <a:buChar char="•"/>
            </a:pPr>
            <a:r>
              <a:rPr lang="en-US" dirty="0"/>
              <a:t>No user input</a:t>
            </a:r>
          </a:p>
        </p:txBody>
      </p:sp>
    </p:spTree>
    <p:extLst>
      <p:ext uri="{BB962C8B-B14F-4D97-AF65-F5344CB8AC3E}">
        <p14:creationId xmlns:p14="http://schemas.microsoft.com/office/powerpoint/2010/main" val="2237202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Declarative Framework for Simple Reports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11" name="Picture 10" descr="A picture containing application&#10;&#10;Description automatically generated">
            <a:extLst>
              <a:ext uri="{FF2B5EF4-FFF2-40B4-BE49-F238E27FC236}">
                <a16:creationId xmlns:a16="http://schemas.microsoft.com/office/drawing/2014/main" id="{F09B8A7B-7EF8-570A-783C-E85A37C87B79}"/>
              </a:ext>
            </a:extLst>
          </p:cNvPr>
          <p:cNvPicPr>
            <a:picLocks noChangeAspect="1"/>
          </p:cNvPicPr>
          <p:nvPr/>
        </p:nvPicPr>
        <p:blipFill>
          <a:blip r:embed="rId3"/>
          <a:stretch>
            <a:fillRect/>
          </a:stretch>
        </p:blipFill>
        <p:spPr>
          <a:xfrm>
            <a:off x="6285177" y="3846068"/>
            <a:ext cx="5095875" cy="1433830"/>
          </a:xfrm>
          <a:prstGeom prst="rect">
            <a:avLst/>
          </a:prstGeom>
          <a:ln>
            <a:solidFill>
              <a:schemeClr val="accent1"/>
            </a:solidFill>
          </a:ln>
        </p:spPr>
      </p:pic>
      <p:pic>
        <p:nvPicPr>
          <p:cNvPr id="5" name="Picture 4">
            <a:extLst>
              <a:ext uri="{FF2B5EF4-FFF2-40B4-BE49-F238E27FC236}">
                <a16:creationId xmlns:a16="http://schemas.microsoft.com/office/drawing/2014/main" id="{8670487B-1C99-F9EB-AF13-939452B2116C}"/>
              </a:ext>
            </a:extLst>
          </p:cNvPr>
          <p:cNvPicPr>
            <a:picLocks noChangeAspect="1"/>
          </p:cNvPicPr>
          <p:nvPr/>
        </p:nvPicPr>
        <p:blipFill>
          <a:blip r:embed="rId4"/>
          <a:stretch>
            <a:fillRect/>
          </a:stretch>
        </p:blipFill>
        <p:spPr>
          <a:xfrm>
            <a:off x="988895" y="1668745"/>
            <a:ext cx="3740760" cy="4305640"/>
          </a:xfrm>
          <a:prstGeom prst="rect">
            <a:avLst/>
          </a:prstGeom>
        </p:spPr>
      </p:pic>
      <p:sp>
        <p:nvSpPr>
          <p:cNvPr id="12" name="Text Placeholder 2">
            <a:extLst>
              <a:ext uri="{FF2B5EF4-FFF2-40B4-BE49-F238E27FC236}">
                <a16:creationId xmlns:a16="http://schemas.microsoft.com/office/drawing/2014/main" id="{B9194E28-21F2-4D5A-0831-CDF4F5C03155}"/>
              </a:ext>
            </a:extLst>
          </p:cNvPr>
          <p:cNvSpPr>
            <a:spLocks noGrp="1"/>
          </p:cNvSpPr>
          <p:nvPr>
            <p:ph type="body" sz="quarter" idx="12"/>
          </p:nvPr>
        </p:nvSpPr>
        <p:spPr>
          <a:xfrm>
            <a:off x="419098" y="1138680"/>
            <a:ext cx="11346180" cy="438912"/>
          </a:xfrm>
        </p:spPr>
        <p:txBody>
          <a:bodyPr/>
          <a:lstStyle/>
          <a:p>
            <a:r>
              <a:rPr lang="en-US" dirty="0"/>
              <a:t>Sample Configuration and Example</a:t>
            </a:r>
          </a:p>
        </p:txBody>
      </p:sp>
      <p:sp>
        <p:nvSpPr>
          <p:cNvPr id="14" name="TextBox 13">
            <a:extLst>
              <a:ext uri="{FF2B5EF4-FFF2-40B4-BE49-F238E27FC236}">
                <a16:creationId xmlns:a16="http://schemas.microsoft.com/office/drawing/2014/main" id="{21EF2A8E-1703-678E-CF4B-2BF2581707A9}"/>
              </a:ext>
            </a:extLst>
          </p:cNvPr>
          <p:cNvSpPr txBox="1"/>
          <p:nvPr/>
        </p:nvSpPr>
        <p:spPr>
          <a:xfrm>
            <a:off x="6285177" y="1820426"/>
            <a:ext cx="5684521" cy="169963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Simple report</a:t>
            </a:r>
          </a:p>
          <a:p>
            <a:pPr marL="285750" indent="-285750">
              <a:lnSpc>
                <a:spcPct val="150000"/>
              </a:lnSpc>
              <a:buFont typeface="Arial" panose="020B0604020202020204" pitchFamily="34" charset="0"/>
              <a:buChar char="•"/>
            </a:pPr>
            <a:r>
              <a:rPr lang="en-US" dirty="0"/>
              <a:t>A couple of parameters</a:t>
            </a:r>
          </a:p>
          <a:p>
            <a:pPr marL="285750" indent="-285750">
              <a:lnSpc>
                <a:spcPct val="150000"/>
              </a:lnSpc>
              <a:buFont typeface="Arial" panose="020B0604020202020204" pitchFamily="34" charset="0"/>
              <a:buChar char="•"/>
            </a:pPr>
            <a:r>
              <a:rPr lang="en-US" dirty="0"/>
              <a:t>A couple of user inputs</a:t>
            </a:r>
          </a:p>
          <a:p>
            <a:pPr marL="285750" indent="-285750">
              <a:lnSpc>
                <a:spcPct val="150000"/>
              </a:lnSpc>
              <a:buFont typeface="Arial" panose="020B0604020202020204" pitchFamily="34" charset="0"/>
              <a:buChar char="•"/>
            </a:pPr>
            <a:r>
              <a:rPr lang="en-US" dirty="0"/>
              <a:t>Supports localization</a:t>
            </a:r>
          </a:p>
        </p:txBody>
      </p:sp>
    </p:spTree>
    <p:extLst>
      <p:ext uri="{BB962C8B-B14F-4D97-AF65-F5344CB8AC3E}">
        <p14:creationId xmlns:p14="http://schemas.microsoft.com/office/powerpoint/2010/main" val="2710218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Declarative Framework for Simple Reports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17</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 Placeholder 2">
            <a:extLst>
              <a:ext uri="{FF2B5EF4-FFF2-40B4-BE49-F238E27FC236}">
                <a16:creationId xmlns:a16="http://schemas.microsoft.com/office/drawing/2014/main" id="{B9194E28-21F2-4D5A-0831-CDF4F5C03155}"/>
              </a:ext>
            </a:extLst>
          </p:cNvPr>
          <p:cNvSpPr>
            <a:spLocks noGrp="1"/>
          </p:cNvSpPr>
          <p:nvPr>
            <p:ph type="body" sz="quarter" idx="12"/>
          </p:nvPr>
        </p:nvSpPr>
        <p:spPr>
          <a:xfrm>
            <a:off x="419098" y="1138680"/>
            <a:ext cx="11346180" cy="438912"/>
          </a:xfrm>
        </p:spPr>
        <p:txBody>
          <a:bodyPr/>
          <a:lstStyle/>
          <a:p>
            <a:r>
              <a:rPr lang="en-US" dirty="0"/>
              <a:t>Sample Configuration and Example</a:t>
            </a:r>
          </a:p>
        </p:txBody>
      </p:sp>
      <p:sp>
        <p:nvSpPr>
          <p:cNvPr id="14" name="TextBox 13">
            <a:extLst>
              <a:ext uri="{FF2B5EF4-FFF2-40B4-BE49-F238E27FC236}">
                <a16:creationId xmlns:a16="http://schemas.microsoft.com/office/drawing/2014/main" id="{21EF2A8E-1703-678E-CF4B-2BF2581707A9}"/>
              </a:ext>
            </a:extLst>
          </p:cNvPr>
          <p:cNvSpPr txBox="1"/>
          <p:nvPr/>
        </p:nvSpPr>
        <p:spPr>
          <a:xfrm>
            <a:off x="6285177" y="1820426"/>
            <a:ext cx="5684521" cy="211513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Simple report</a:t>
            </a:r>
          </a:p>
          <a:p>
            <a:pPr marL="285750" indent="-285750">
              <a:lnSpc>
                <a:spcPct val="150000"/>
              </a:lnSpc>
              <a:buFont typeface="Arial" panose="020B0604020202020204" pitchFamily="34" charset="0"/>
              <a:buChar char="•"/>
            </a:pPr>
            <a:r>
              <a:rPr lang="en-US" dirty="0"/>
              <a:t>A couple of parameters</a:t>
            </a:r>
          </a:p>
          <a:p>
            <a:pPr marL="285750" indent="-285750">
              <a:lnSpc>
                <a:spcPct val="150000"/>
              </a:lnSpc>
              <a:buFont typeface="Arial" panose="020B0604020202020204" pitchFamily="34" charset="0"/>
              <a:buChar char="•"/>
            </a:pPr>
            <a:r>
              <a:rPr lang="en-US" dirty="0"/>
              <a:t>A couple of user inputs</a:t>
            </a:r>
          </a:p>
          <a:p>
            <a:pPr marL="285750" indent="-285750">
              <a:lnSpc>
                <a:spcPct val="150000"/>
              </a:lnSpc>
              <a:buFont typeface="Arial" panose="020B0604020202020204" pitchFamily="34" charset="0"/>
              <a:buChar char="•"/>
            </a:pPr>
            <a:r>
              <a:rPr lang="en-US" dirty="0"/>
              <a:t>Supports localization</a:t>
            </a:r>
          </a:p>
          <a:p>
            <a:pPr marL="285750" indent="-285750">
              <a:lnSpc>
                <a:spcPct val="150000"/>
              </a:lnSpc>
              <a:buFont typeface="Arial" panose="020B0604020202020204" pitchFamily="34" charset="0"/>
              <a:buChar char="•"/>
            </a:pPr>
            <a:r>
              <a:rPr lang="en-US" dirty="0"/>
              <a:t>Supports custom layout</a:t>
            </a:r>
          </a:p>
        </p:txBody>
      </p:sp>
      <p:pic>
        <p:nvPicPr>
          <p:cNvPr id="6" name="Picture 5">
            <a:extLst>
              <a:ext uri="{FF2B5EF4-FFF2-40B4-BE49-F238E27FC236}">
                <a16:creationId xmlns:a16="http://schemas.microsoft.com/office/drawing/2014/main" id="{65BFFB81-0813-9EFC-0CCD-9B019B88C18B}"/>
              </a:ext>
            </a:extLst>
          </p:cNvPr>
          <p:cNvPicPr>
            <a:picLocks noChangeAspect="1"/>
          </p:cNvPicPr>
          <p:nvPr/>
        </p:nvPicPr>
        <p:blipFill>
          <a:blip r:embed="rId3"/>
          <a:stretch>
            <a:fillRect/>
          </a:stretch>
        </p:blipFill>
        <p:spPr>
          <a:xfrm>
            <a:off x="1010644" y="1820426"/>
            <a:ext cx="4131087" cy="3921762"/>
          </a:xfrm>
          <a:prstGeom prst="rect">
            <a:avLst/>
          </a:prstGeom>
        </p:spPr>
      </p:pic>
      <p:pic>
        <p:nvPicPr>
          <p:cNvPr id="8" name="Picture 7">
            <a:extLst>
              <a:ext uri="{FF2B5EF4-FFF2-40B4-BE49-F238E27FC236}">
                <a16:creationId xmlns:a16="http://schemas.microsoft.com/office/drawing/2014/main" id="{8EADE807-2F72-A979-0F02-1B623F858C10}"/>
              </a:ext>
            </a:extLst>
          </p:cNvPr>
          <p:cNvPicPr>
            <a:picLocks noChangeAspect="1"/>
          </p:cNvPicPr>
          <p:nvPr/>
        </p:nvPicPr>
        <p:blipFill>
          <a:blip r:embed="rId4"/>
          <a:stretch>
            <a:fillRect/>
          </a:stretch>
        </p:blipFill>
        <p:spPr>
          <a:xfrm>
            <a:off x="6285177" y="4224337"/>
            <a:ext cx="5248275" cy="1590675"/>
          </a:xfrm>
          <a:prstGeom prst="rect">
            <a:avLst/>
          </a:prstGeom>
        </p:spPr>
      </p:pic>
    </p:spTree>
    <p:extLst>
      <p:ext uri="{BB962C8B-B14F-4D97-AF65-F5344CB8AC3E}">
        <p14:creationId xmlns:p14="http://schemas.microsoft.com/office/powerpoint/2010/main" val="2264196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GitHub Repository</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p:spPr>
      </p:pic>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18</a:t>
            </a:fld>
            <a:endParaRPr dirty="0"/>
          </a:p>
        </p:txBody>
      </p:sp>
    </p:spTree>
    <p:extLst>
      <p:ext uri="{BB962C8B-B14F-4D97-AF65-F5344CB8AC3E}">
        <p14:creationId xmlns:p14="http://schemas.microsoft.com/office/powerpoint/2010/main" val="1191615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GitHub Repository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19</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5684521" cy="211513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Open Source</a:t>
            </a:r>
          </a:p>
          <a:p>
            <a:pPr marL="285750" indent="-285750">
              <a:lnSpc>
                <a:spcPct val="150000"/>
              </a:lnSpc>
              <a:buFont typeface="Arial" panose="020B0604020202020204" pitchFamily="34" charset="0"/>
              <a:buChar char="•"/>
            </a:pPr>
            <a:r>
              <a:rPr lang="en-US" dirty="0">
                <a:hlinkClick r:id="rId3"/>
              </a:rPr>
              <a:t>https://github.com/SageNADev/Sage300-SDK</a:t>
            </a:r>
            <a:r>
              <a:rPr lang="en-US" dirty="0"/>
              <a:t> </a:t>
            </a:r>
          </a:p>
          <a:p>
            <a:pPr marL="285750" indent="-285750">
              <a:lnSpc>
                <a:spcPct val="150000"/>
              </a:lnSpc>
              <a:buFont typeface="Arial" panose="020B0604020202020204" pitchFamily="34" charset="0"/>
              <a:buChar char="•"/>
            </a:pPr>
            <a:r>
              <a:rPr lang="en-US" dirty="0"/>
              <a:t>2023.0 is available in the “master” branch</a:t>
            </a:r>
          </a:p>
          <a:p>
            <a:pPr marL="285750" indent="-285750">
              <a:lnSpc>
                <a:spcPct val="150000"/>
              </a:lnSpc>
              <a:buFont typeface="Arial" panose="020B0604020202020204" pitchFamily="34" charset="0"/>
              <a:buChar char="•"/>
            </a:pPr>
            <a:r>
              <a:rPr lang="en-US" dirty="0"/>
              <a:t>2023.1 is available in the “develop” branch</a:t>
            </a:r>
          </a:p>
          <a:p>
            <a:pPr marL="285750" indent="-285750">
              <a:lnSpc>
                <a:spcPct val="150000"/>
              </a:lnSpc>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FBE18EBC-5137-18C6-450B-C9188BC1D89E}"/>
              </a:ext>
            </a:extLst>
          </p:cNvPr>
          <p:cNvSpPr/>
          <p:nvPr/>
        </p:nvSpPr>
        <p:spPr>
          <a:xfrm>
            <a:off x="7034318" y="1342440"/>
            <a:ext cx="4169301" cy="4770537"/>
          </a:xfrm>
          <a:prstGeom prst="rect">
            <a:avLst/>
          </a:prstGeom>
        </p:spPr>
        <p:txBody>
          <a:bodyPr wrap="square" numCol="1">
            <a:spAutoFit/>
          </a:bodyPr>
          <a:lstStyle/>
          <a:p>
            <a:r>
              <a:rPr lang="en-US" sz="1600" b="1" dirty="0"/>
              <a:t>Archives</a:t>
            </a:r>
          </a:p>
          <a:p>
            <a:endParaRPr lang="en-US" sz="1600" dirty="0"/>
          </a:p>
          <a:p>
            <a:pPr marL="285750" indent="-285750" algn="l">
              <a:buFont typeface="Arial" panose="020B0604020202020204" pitchFamily="34" charset="0"/>
              <a:buChar char="•"/>
            </a:pPr>
            <a:r>
              <a:rPr lang="en-US" sz="1600" dirty="0"/>
              <a:t>2022.1 available in “release-2022.2”</a:t>
            </a:r>
          </a:p>
          <a:p>
            <a:pPr marL="285750" indent="-285750" algn="l">
              <a:buFont typeface="Arial" panose="020B0604020202020204" pitchFamily="34" charset="0"/>
              <a:buChar char="•"/>
            </a:pPr>
            <a:r>
              <a:rPr lang="en-US" sz="1600" dirty="0"/>
              <a:t>2022.1 available in “release-2022.1”</a:t>
            </a:r>
          </a:p>
          <a:p>
            <a:pPr marL="285750" indent="-285750" algn="l">
              <a:buFont typeface="Arial" panose="020B0604020202020204" pitchFamily="34" charset="0"/>
              <a:buChar char="•"/>
            </a:pPr>
            <a:r>
              <a:rPr lang="en-US" sz="1600" dirty="0"/>
              <a:t>2022.0 available in “release-2022.0”</a:t>
            </a:r>
          </a:p>
          <a:p>
            <a:pPr marL="285750" indent="-285750" algn="l">
              <a:buFont typeface="Arial" panose="020B0604020202020204" pitchFamily="34" charset="0"/>
              <a:buChar char="•"/>
            </a:pPr>
            <a:r>
              <a:rPr lang="en-US" sz="1600" dirty="0"/>
              <a:t>2021.2 available in “release-2021.2”</a:t>
            </a:r>
          </a:p>
          <a:p>
            <a:pPr marL="285750" indent="-285750" algn="l">
              <a:buFont typeface="Arial" panose="020B0604020202020204" pitchFamily="34" charset="0"/>
              <a:buChar char="•"/>
            </a:pPr>
            <a:r>
              <a:rPr lang="en-US" sz="1600" dirty="0"/>
              <a:t>2021.0 available in “release-2021.0”</a:t>
            </a:r>
          </a:p>
          <a:p>
            <a:pPr marL="285750" indent="-285750" algn="l">
              <a:buFont typeface="Arial" panose="020B0604020202020204" pitchFamily="34" charset="0"/>
              <a:buChar char="•"/>
            </a:pPr>
            <a:r>
              <a:rPr lang="en-US" sz="1600" dirty="0"/>
              <a:t>2020.2 available in “release-2020.2”</a:t>
            </a:r>
          </a:p>
          <a:p>
            <a:pPr marL="285750" indent="-285750" algn="l">
              <a:buFont typeface="Arial" panose="020B0604020202020204" pitchFamily="34" charset="0"/>
              <a:buChar char="•"/>
            </a:pPr>
            <a:r>
              <a:rPr lang="en-US" sz="1600" dirty="0"/>
              <a:t>2020.1 available in “release-2020.1”</a:t>
            </a:r>
          </a:p>
          <a:p>
            <a:pPr marL="285750" indent="-285750" algn="l">
              <a:buFont typeface="Arial" panose="020B0604020202020204" pitchFamily="34" charset="0"/>
              <a:buChar char="•"/>
            </a:pPr>
            <a:r>
              <a:rPr lang="en-US" sz="1600" dirty="0"/>
              <a:t>2020.0 available in “release-2020.0”</a:t>
            </a:r>
          </a:p>
          <a:p>
            <a:pPr marL="285750" indent="-285750" algn="l">
              <a:buFont typeface="Arial" panose="020B0604020202020204" pitchFamily="34" charset="0"/>
              <a:buChar char="•"/>
            </a:pPr>
            <a:r>
              <a:rPr lang="en-US" sz="1600" dirty="0"/>
              <a:t>2019.2 available in “release-2019.2”</a:t>
            </a:r>
          </a:p>
          <a:p>
            <a:pPr marL="285750" indent="-285750" algn="l">
              <a:buFont typeface="Arial" panose="020B0604020202020204" pitchFamily="34" charset="0"/>
              <a:buChar char="•"/>
            </a:pPr>
            <a:r>
              <a:rPr lang="en-US" sz="1600" dirty="0"/>
              <a:t>2019.1 available in “release-2019.1”</a:t>
            </a:r>
          </a:p>
          <a:p>
            <a:pPr marL="285750" indent="-285750" algn="l">
              <a:buFont typeface="Arial" panose="020B0604020202020204" pitchFamily="34" charset="0"/>
              <a:buChar char="•"/>
            </a:pPr>
            <a:r>
              <a:rPr lang="en-US" sz="1600" dirty="0"/>
              <a:t>2019.0 available in “release-2019.0”</a:t>
            </a:r>
          </a:p>
          <a:p>
            <a:pPr marL="285750" indent="-285750" algn="l">
              <a:buFont typeface="Arial" panose="020B0604020202020204" pitchFamily="34" charset="0"/>
              <a:buChar char="•"/>
            </a:pPr>
            <a:r>
              <a:rPr lang="en-US" sz="1600" dirty="0"/>
              <a:t>2018.2 available in “release-2018.2”</a:t>
            </a:r>
          </a:p>
          <a:p>
            <a:pPr marL="285750" indent="-285750" algn="l">
              <a:buFont typeface="Arial" panose="020B0604020202020204" pitchFamily="34" charset="0"/>
              <a:buChar char="•"/>
            </a:pPr>
            <a:r>
              <a:rPr lang="en-US" sz="1600" dirty="0"/>
              <a:t>2018.1 available in “release-2018.1”</a:t>
            </a:r>
          </a:p>
          <a:p>
            <a:pPr marL="285750" indent="-285750" algn="l">
              <a:buFont typeface="Arial" panose="020B0604020202020204" pitchFamily="34" charset="0"/>
              <a:buChar char="•"/>
            </a:pPr>
            <a:r>
              <a:rPr lang="en-US" sz="1600" dirty="0"/>
              <a:t>2018.0 available in “release-2018”</a:t>
            </a:r>
          </a:p>
          <a:p>
            <a:pPr marL="285750" indent="-285750" algn="l">
              <a:buFont typeface="Arial" panose="020B0604020202020204" pitchFamily="34" charset="0"/>
              <a:buChar char="•"/>
            </a:pPr>
            <a:r>
              <a:rPr lang="en-US" sz="1600" dirty="0"/>
              <a:t>2017.2 available in “release-2017.2”</a:t>
            </a:r>
          </a:p>
          <a:p>
            <a:pPr marL="285750" indent="-285750" algn="l">
              <a:buFont typeface="Arial" panose="020B0604020202020204" pitchFamily="34" charset="0"/>
              <a:buChar char="•"/>
            </a:pPr>
            <a:r>
              <a:rPr lang="en-US" sz="1600" dirty="0"/>
              <a:t>2017.1 available in “release-2017.1”</a:t>
            </a:r>
          </a:p>
          <a:p>
            <a:pPr marL="285750" indent="-285750" algn="l">
              <a:buFont typeface="Arial" panose="020B0604020202020204" pitchFamily="34" charset="0"/>
              <a:buChar char="•"/>
            </a:pPr>
            <a:r>
              <a:rPr lang="en-US" sz="1600" dirty="0"/>
              <a:t>2017.0 available in “release-2017”</a:t>
            </a:r>
          </a:p>
        </p:txBody>
      </p:sp>
    </p:spTree>
    <p:extLst>
      <p:ext uri="{BB962C8B-B14F-4D97-AF65-F5344CB8AC3E}">
        <p14:creationId xmlns:p14="http://schemas.microsoft.com/office/powerpoint/2010/main" val="2800839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Goal</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29392" y="2365641"/>
            <a:ext cx="4857008" cy="646331"/>
          </a:xfrm>
          <a:prstGeom prst="rect">
            <a:avLst/>
          </a:prstGeom>
          <a:noFill/>
        </p:spPr>
        <p:txBody>
          <a:bodyPr wrap="square" rtlCol="0">
            <a:spAutoFit/>
          </a:bodyPr>
          <a:lstStyle/>
          <a:p>
            <a:r>
              <a:rPr lang="en-GB" dirty="0">
                <a:cs typeface="Arial"/>
              </a:rPr>
              <a:t>“The goal of the Web SDK is to get developers up and running quickly and easily.”</a:t>
            </a:r>
          </a:p>
        </p:txBody>
      </p:sp>
      <p:graphicFrame>
        <p:nvGraphicFramePr>
          <p:cNvPr id="7" name="Diagram 6">
            <a:extLst>
              <a:ext uri="{FF2B5EF4-FFF2-40B4-BE49-F238E27FC236}">
                <a16:creationId xmlns:a16="http://schemas.microsoft.com/office/drawing/2014/main" id="{7DDFEED2-E6BF-2933-AA6E-884B92886F36}"/>
              </a:ext>
            </a:extLst>
          </p:cNvPr>
          <p:cNvGraphicFramePr/>
          <p:nvPr>
            <p:extLst>
              <p:ext uri="{D42A27DB-BD31-4B8C-83A1-F6EECF244321}">
                <p14:modId xmlns:p14="http://schemas.microsoft.com/office/powerpoint/2010/main" val="2195369843"/>
              </p:ext>
            </p:extLst>
          </p:nvPr>
        </p:nvGraphicFramePr>
        <p:xfrm>
          <a:off x="5721303" y="1103136"/>
          <a:ext cx="6362419" cy="4651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9611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Partner Requests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20</a:t>
            </a:fld>
            <a:endParaRPr dirty="0"/>
          </a:p>
        </p:txBody>
      </p:sp>
      <p:sp>
        <p:nvSpPr>
          <p:cNvPr id="6" name="Picture Placeholder 5">
            <a:extLst>
              <a:ext uri="{FF2B5EF4-FFF2-40B4-BE49-F238E27FC236}">
                <a16:creationId xmlns:a16="http://schemas.microsoft.com/office/drawing/2014/main" id="{42845E15-BD11-658F-0E6B-FC55F341B5C6}"/>
              </a:ext>
            </a:extLst>
          </p:cNvPr>
          <p:cNvSpPr>
            <a:spLocks noGrp="1"/>
          </p:cNvSpPr>
          <p:nvPr>
            <p:ph type="pic" sz="quarter" idx="13"/>
          </p:nvPr>
        </p:nvSpPr>
        <p:spPr/>
      </p:sp>
      <p:pic>
        <p:nvPicPr>
          <p:cNvPr id="8" name="Picture Placeholder 6">
            <a:extLst>
              <a:ext uri="{FF2B5EF4-FFF2-40B4-BE49-F238E27FC236}">
                <a16:creationId xmlns:a16="http://schemas.microsoft.com/office/drawing/2014/main" id="{DA0F0CC0-C8A1-3919-ED72-E225A79FEA9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85" b="85"/>
          <a:stretch/>
        </p:blipFill>
        <p:spPr>
          <a:xfrm>
            <a:off x="6238729" y="0"/>
            <a:ext cx="5953271" cy="6221413"/>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p:spPr>
      </p:pic>
    </p:spTree>
    <p:extLst>
      <p:ext uri="{BB962C8B-B14F-4D97-AF65-F5344CB8AC3E}">
        <p14:creationId xmlns:p14="http://schemas.microsoft.com/office/powerpoint/2010/main" val="3086575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Partner Requests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21</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5684521" cy="211513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Bring these to the Sage 300 Product Manager</a:t>
            </a:r>
          </a:p>
          <a:p>
            <a:pPr marL="285750" indent="-285750">
              <a:lnSpc>
                <a:spcPct val="150000"/>
              </a:lnSpc>
              <a:buFont typeface="Arial" panose="020B0604020202020204" pitchFamily="34" charset="0"/>
              <a:buChar char="•"/>
            </a:pPr>
            <a:r>
              <a:rPr lang="en-US" dirty="0"/>
              <a:t>Add these to the Sage 300 Ideas Site</a:t>
            </a:r>
          </a:p>
          <a:p>
            <a:pPr marL="742950" lvl="1" indent="-285750">
              <a:lnSpc>
                <a:spcPct val="150000"/>
              </a:lnSpc>
              <a:buFont typeface="Arial" panose="020B0604020202020204" pitchFamily="34" charset="0"/>
              <a:buChar char="•"/>
            </a:pPr>
            <a:r>
              <a:rPr lang="en-US" u="sng" dirty="0">
                <a:solidFill>
                  <a:srgbClr val="0563C1"/>
                </a:solidFill>
                <a:effectLst/>
                <a:latin typeface="Calibri" panose="020F0502020204030204" pitchFamily="34" charset="0"/>
                <a:ea typeface="Calibri" panose="020F0502020204030204" pitchFamily="34" charset="0"/>
                <a:hlinkClick r:id="rId3"/>
              </a:rPr>
              <a:t>Sage 300 Ideas Forum</a:t>
            </a:r>
            <a:endParaRPr lang="en-US" u="sng" dirty="0">
              <a:solidFill>
                <a:srgbClr val="0563C1"/>
              </a:solidFill>
              <a:effectLst/>
              <a:latin typeface="Calibri" panose="020F0502020204030204" pitchFamily="34" charset="0"/>
              <a:ea typeface="Calibri" panose="020F0502020204030204" pitchFamily="34" charset="0"/>
            </a:endParaRPr>
          </a:p>
          <a:p>
            <a:pPr marL="285750" indent="-285750">
              <a:lnSpc>
                <a:spcPct val="150000"/>
              </a:lnSpc>
              <a:buFont typeface="Arial" panose="020B0604020202020204" pitchFamily="34" charset="0"/>
              <a:buChar char="•"/>
            </a:pPr>
            <a:r>
              <a:rPr lang="en-US" dirty="0"/>
              <a:t>Your voice and feedback resounds the loudest!</a:t>
            </a:r>
          </a:p>
          <a:p>
            <a:pPr marL="285750" indent="-285750">
              <a:lnSpc>
                <a:spcPct val="150000"/>
              </a:lnSpc>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A94ADF6A-C8F7-2883-4376-458479D513D9}"/>
              </a:ext>
            </a:extLst>
          </p:cNvPr>
          <p:cNvPicPr>
            <a:picLocks noChangeAspect="1"/>
          </p:cNvPicPr>
          <p:nvPr/>
        </p:nvPicPr>
        <p:blipFill>
          <a:blip r:embed="rId4"/>
          <a:stretch>
            <a:fillRect/>
          </a:stretch>
        </p:blipFill>
        <p:spPr>
          <a:xfrm>
            <a:off x="6096000" y="1347300"/>
            <a:ext cx="5246487" cy="4332302"/>
          </a:xfrm>
          <a:prstGeom prst="rect">
            <a:avLst/>
          </a:prstGeom>
        </p:spPr>
      </p:pic>
    </p:spTree>
    <p:extLst>
      <p:ext uri="{BB962C8B-B14F-4D97-AF65-F5344CB8AC3E}">
        <p14:creationId xmlns:p14="http://schemas.microsoft.com/office/powerpoint/2010/main" val="325507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EFC2C-5A08-6F46-8E65-E43E85D295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196893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Corrected Issues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3</a:t>
            </a:fld>
            <a:endParaRPr dirty="0"/>
          </a:p>
        </p:txBody>
      </p:sp>
      <p:sp>
        <p:nvSpPr>
          <p:cNvPr id="7" name="Picture Placeholder 6">
            <a:extLst>
              <a:ext uri="{FF2B5EF4-FFF2-40B4-BE49-F238E27FC236}">
                <a16:creationId xmlns:a16="http://schemas.microsoft.com/office/drawing/2014/main" id="{6E1A082E-8CF1-9A2E-4D67-48E8155216F4}"/>
              </a:ext>
            </a:extLst>
          </p:cNvPr>
          <p:cNvSpPr>
            <a:spLocks noGrp="1"/>
          </p:cNvSpPr>
          <p:nvPr>
            <p:ph type="pic" sz="quarter" idx="13"/>
          </p:nvPr>
        </p:nvSpPr>
        <p:spPr/>
      </p:sp>
      <p:pic>
        <p:nvPicPr>
          <p:cNvPr id="8" name="Picture Placeholder 8">
            <a:extLst>
              <a:ext uri="{FF2B5EF4-FFF2-40B4-BE49-F238E27FC236}">
                <a16:creationId xmlns:a16="http://schemas.microsoft.com/office/drawing/2014/main" id="{7540472F-6BC6-EA4C-0EF7-F6DFFD6B08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38729" y="0"/>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3599417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Corrected Issues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a:t>
            </a:fld>
            <a:endParaRPr dirty="0"/>
          </a:p>
        </p:txBody>
      </p:sp>
      <p:sp>
        <p:nvSpPr>
          <p:cNvPr id="18" name="Oval 17">
            <a:extLst>
              <a:ext uri="{FF2B5EF4-FFF2-40B4-BE49-F238E27FC236}">
                <a16:creationId xmlns:a16="http://schemas.microsoft.com/office/drawing/2014/main" id="{4F2C5E54-D9DF-42B2-2562-F9B8A5AF6052}"/>
              </a:ext>
            </a:extLst>
          </p:cNvPr>
          <p:cNvSpPr/>
          <p:nvPr/>
        </p:nvSpPr>
        <p:spPr>
          <a:xfrm>
            <a:off x="508000" y="150560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Misc</a:t>
            </a:r>
          </a:p>
        </p:txBody>
      </p:sp>
      <p:sp>
        <p:nvSpPr>
          <p:cNvPr id="19" name="Oval 18">
            <a:extLst>
              <a:ext uri="{FF2B5EF4-FFF2-40B4-BE49-F238E27FC236}">
                <a16:creationId xmlns:a16="http://schemas.microsoft.com/office/drawing/2014/main" id="{078B5E94-918E-B9B4-B101-8C3AE30C0A7E}"/>
              </a:ext>
            </a:extLst>
          </p:cNvPr>
          <p:cNvSpPr/>
          <p:nvPr/>
        </p:nvSpPr>
        <p:spPr>
          <a:xfrm>
            <a:off x="526703" y="318493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Samples</a:t>
            </a:r>
          </a:p>
        </p:txBody>
      </p:sp>
      <p:sp>
        <p:nvSpPr>
          <p:cNvPr id="20" name="Oval 19">
            <a:extLst>
              <a:ext uri="{FF2B5EF4-FFF2-40B4-BE49-F238E27FC236}">
                <a16:creationId xmlns:a16="http://schemas.microsoft.com/office/drawing/2014/main" id="{F27F2E95-7624-C6E9-545A-F785966E489B}"/>
              </a:ext>
            </a:extLst>
          </p:cNvPr>
          <p:cNvSpPr/>
          <p:nvPr/>
        </p:nvSpPr>
        <p:spPr>
          <a:xfrm>
            <a:off x="526703" y="486426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Custom</a:t>
            </a:r>
          </a:p>
        </p:txBody>
      </p:sp>
      <p:graphicFrame>
        <p:nvGraphicFramePr>
          <p:cNvPr id="21" name="Table 20">
            <a:extLst>
              <a:ext uri="{FF2B5EF4-FFF2-40B4-BE49-F238E27FC236}">
                <a16:creationId xmlns:a16="http://schemas.microsoft.com/office/drawing/2014/main" id="{61BB5125-7E45-E2C8-FCDE-88C102E97526}"/>
              </a:ext>
            </a:extLst>
          </p:cNvPr>
          <p:cNvGraphicFramePr>
            <a:graphicFrameLocks noGrp="1"/>
          </p:cNvGraphicFramePr>
          <p:nvPr>
            <p:extLst>
              <p:ext uri="{D42A27DB-BD31-4B8C-83A1-F6EECF244321}">
                <p14:modId xmlns:p14="http://schemas.microsoft.com/office/powerpoint/2010/main" val="317274176"/>
              </p:ext>
            </p:extLst>
          </p:nvPr>
        </p:nvGraphicFramePr>
        <p:xfrm>
          <a:off x="1995053" y="1194546"/>
          <a:ext cx="9325219" cy="4655411"/>
        </p:xfrm>
        <a:graphic>
          <a:graphicData uri="http://schemas.openxmlformats.org/drawingml/2006/table">
            <a:tbl>
              <a:tblPr firstRow="1" bandRow="1">
                <a:tableStyleId>{5940675A-B579-460E-94D1-54222C63F5DA}</a:tableStyleId>
              </a:tblPr>
              <a:tblGrid>
                <a:gridCol w="9325219">
                  <a:extLst>
                    <a:ext uri="{9D8B030D-6E8A-4147-A177-3AD203B41FA5}">
                      <a16:colId xmlns:a16="http://schemas.microsoft.com/office/drawing/2014/main" val="877668094"/>
                    </a:ext>
                  </a:extLst>
                </a:gridCol>
              </a:tblGrid>
              <a:tr h="1889027">
                <a:tc>
                  <a:txBody>
                    <a:bodyPr/>
                    <a:lstStyle/>
                    <a:p>
                      <a:pPr marL="171450" indent="-171450">
                        <a:spcAft>
                          <a:spcPts val="300"/>
                        </a:spcAft>
                        <a:buFont typeface="Arial" panose="020B0604020202020204" pitchFamily="34" charset="0"/>
                        <a:buChar char="•"/>
                      </a:pPr>
                      <a:r>
                        <a:rPr lang="en-GB" sz="1600" dirty="0"/>
                        <a:t>Fixed crash of code generation wizard if model property is dropped on border of palette</a:t>
                      </a:r>
                    </a:p>
                    <a:p>
                      <a:pPr marL="171450" indent="-171450">
                        <a:spcAft>
                          <a:spcPts val="300"/>
                        </a:spcAft>
                        <a:buFont typeface="Arial" panose="020B0604020202020204" pitchFamily="34" charset="0"/>
                        <a:buChar char="•"/>
                      </a:pPr>
                      <a:r>
                        <a:rPr lang="en-GB" sz="1600" dirty="0"/>
                        <a:t>Resolved issue in CSS with checkboxes not displaying in Tree View</a:t>
                      </a:r>
                    </a:p>
                    <a:p>
                      <a:pPr marL="171450" indent="-171450">
                        <a:spcAft>
                          <a:spcPts val="300"/>
                        </a:spcAft>
                        <a:buFont typeface="Arial" panose="020B0604020202020204" pitchFamily="34" charset="0"/>
                        <a:buChar char="•"/>
                      </a:pPr>
                      <a:r>
                        <a:rPr lang="en-GB" sz="1600" dirty="0"/>
                        <a:t>Enhanced “and” “or” logic for Security Resources in the menu XML files</a:t>
                      </a:r>
                    </a:p>
                    <a:p>
                      <a:pPr marL="171450" indent="-171450">
                        <a:spcAft>
                          <a:spcPts val="300"/>
                        </a:spcAft>
                        <a:buFont typeface="Arial" panose="020B0604020202020204" pitchFamily="34" charset="0"/>
                        <a:buChar char="•"/>
                      </a:pPr>
                      <a:r>
                        <a:rPr lang="en-GB" sz="1600" dirty="0"/>
                        <a:t>Adding ObjSafe.tlb to the Sage runtime folder allows VB OCX’s to be added to managed forms</a:t>
                      </a:r>
                    </a:p>
                    <a:p>
                      <a:pPr marL="171450" indent="-171450">
                        <a:spcAft>
                          <a:spcPts val="300"/>
                        </a:spcAft>
                        <a:buFont typeface="Arial" panose="020B0604020202020204" pitchFamily="34" charset="0"/>
                        <a:buChar char="•"/>
                      </a:pPr>
                      <a:r>
                        <a:rPr lang="en-GB" sz="1600" dirty="0"/>
                        <a:t>Implemented proper destroy logic for popup windows in the event there are multiple popups</a:t>
                      </a:r>
                    </a:p>
                    <a:p>
                      <a:pPr marL="171450" indent="-171450">
                        <a:spcAft>
                          <a:spcPts val="300"/>
                        </a:spcAft>
                        <a:buFont typeface="Arial" panose="020B0604020202020204" pitchFamily="34" charset="0"/>
                        <a:buChar char="•"/>
                      </a:pPr>
                      <a:r>
                        <a:rPr lang="en-GB" sz="1600" dirty="0"/>
                        <a:t>Corrected View Attributes in Accpac Layer that was not being updated properly</a:t>
                      </a:r>
                      <a:endParaRPr lang="en-US" sz="1600" dirty="0"/>
                    </a:p>
                  </a:txBody>
                  <a:tcPr marL="0" marR="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76219172"/>
                  </a:ext>
                </a:extLst>
              </a:tr>
              <a:tr h="1383192">
                <a:tc>
                  <a:txBody>
                    <a:bodyPr/>
                    <a:lstStyle/>
                    <a:p>
                      <a:pPr marL="171450" indent="-171450">
                        <a:spcAft>
                          <a:spcPts val="300"/>
                        </a:spcAft>
                        <a:buFont typeface="Arial" panose="020B0604020202020204" pitchFamily="34" charset="0"/>
                        <a:buChar char="•"/>
                      </a:pPr>
                      <a:r>
                        <a:rPr lang="en-US" sz="1600" dirty="0"/>
                        <a:t>N/A</a:t>
                      </a:r>
                    </a:p>
                  </a:txBody>
                  <a:tcPr marL="0" marR="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9756210"/>
                  </a:ext>
                </a:extLst>
              </a:tr>
              <a:tr h="1383192">
                <a:tc>
                  <a:txBody>
                    <a:bodyPr/>
                    <a:lstStyle/>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600" dirty="0"/>
                        <a:t>N/A</a:t>
                      </a:r>
                    </a:p>
                  </a:txBody>
                  <a:tcPr marL="0" marR="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90706320"/>
                  </a:ext>
                </a:extLst>
              </a:tr>
            </a:tbl>
          </a:graphicData>
        </a:graphic>
      </p:graphicFrame>
    </p:spTree>
    <p:extLst>
      <p:ext uri="{BB962C8B-B14F-4D97-AF65-F5344CB8AC3E}">
        <p14:creationId xmlns:p14="http://schemas.microsoft.com/office/powerpoint/2010/main" val="2097392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Wizards</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6254749" y="-8473"/>
            <a:ext cx="5953271" cy="6220361"/>
          </a:xfrm>
        </p:spPr>
      </p:pic>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5</a:t>
            </a:fld>
            <a:endParaRPr dirty="0"/>
          </a:p>
        </p:txBody>
      </p:sp>
    </p:spTree>
    <p:extLst>
      <p:ext uri="{BB962C8B-B14F-4D97-AF65-F5344CB8AC3E}">
        <p14:creationId xmlns:p14="http://schemas.microsoft.com/office/powerpoint/2010/main" val="1927010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a:t>
            </a:fld>
            <a:endParaRPr dirty="0"/>
          </a:p>
        </p:txBody>
      </p:sp>
      <p:sp>
        <p:nvSpPr>
          <p:cNvPr id="8" name="Oval 7">
            <a:extLst>
              <a:ext uri="{FF2B5EF4-FFF2-40B4-BE49-F238E27FC236}">
                <a16:creationId xmlns:a16="http://schemas.microsoft.com/office/drawing/2014/main" id="{DCC18AD7-997D-2DFF-4323-E34833C08D18}"/>
              </a:ext>
            </a:extLst>
          </p:cNvPr>
          <p:cNvSpPr/>
          <p:nvPr/>
        </p:nvSpPr>
        <p:spPr>
          <a:xfrm>
            <a:off x="504825" y="112450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Solution</a:t>
            </a:r>
          </a:p>
        </p:txBody>
      </p:sp>
      <p:sp>
        <p:nvSpPr>
          <p:cNvPr id="9" name="Oval 8">
            <a:extLst>
              <a:ext uri="{FF2B5EF4-FFF2-40B4-BE49-F238E27FC236}">
                <a16:creationId xmlns:a16="http://schemas.microsoft.com/office/drawing/2014/main" id="{B559EC0D-6B8E-3ED2-49B2-073D6F44E15F}"/>
              </a:ext>
            </a:extLst>
          </p:cNvPr>
          <p:cNvSpPr/>
          <p:nvPr/>
        </p:nvSpPr>
        <p:spPr>
          <a:xfrm>
            <a:off x="546125" y="2764337"/>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Code</a:t>
            </a:r>
          </a:p>
        </p:txBody>
      </p:sp>
      <p:sp>
        <p:nvSpPr>
          <p:cNvPr id="10" name="Oval 9">
            <a:extLst>
              <a:ext uri="{FF2B5EF4-FFF2-40B4-BE49-F238E27FC236}">
                <a16:creationId xmlns:a16="http://schemas.microsoft.com/office/drawing/2014/main" id="{5C26AE41-92B8-475F-CD4B-B4D0D9270ABC}"/>
              </a:ext>
            </a:extLst>
          </p:cNvPr>
          <p:cNvSpPr/>
          <p:nvPr/>
        </p:nvSpPr>
        <p:spPr>
          <a:xfrm>
            <a:off x="546125" y="4527234"/>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Upgrade</a:t>
            </a:r>
          </a:p>
        </p:txBody>
      </p:sp>
      <p:sp>
        <p:nvSpPr>
          <p:cNvPr id="11" name="Oval 10">
            <a:extLst>
              <a:ext uri="{FF2B5EF4-FFF2-40B4-BE49-F238E27FC236}">
                <a16:creationId xmlns:a16="http://schemas.microsoft.com/office/drawing/2014/main" id="{FD67A6AE-D69C-34F5-2683-0EF8DC5752F2}"/>
              </a:ext>
            </a:extLst>
          </p:cNvPr>
          <p:cNvSpPr/>
          <p:nvPr/>
        </p:nvSpPr>
        <p:spPr>
          <a:xfrm>
            <a:off x="7942446" y="1382214"/>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Custom</a:t>
            </a:r>
          </a:p>
        </p:txBody>
      </p:sp>
      <p:sp>
        <p:nvSpPr>
          <p:cNvPr id="12" name="Oval 11">
            <a:extLst>
              <a:ext uri="{FF2B5EF4-FFF2-40B4-BE49-F238E27FC236}">
                <a16:creationId xmlns:a16="http://schemas.microsoft.com/office/drawing/2014/main" id="{CF75E48A-DF41-131C-12AD-C51FFC2B42D1}"/>
              </a:ext>
            </a:extLst>
          </p:cNvPr>
          <p:cNvSpPr/>
          <p:nvPr/>
        </p:nvSpPr>
        <p:spPr>
          <a:xfrm>
            <a:off x="7942446" y="3307487"/>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Language</a:t>
            </a:r>
          </a:p>
        </p:txBody>
      </p:sp>
      <p:graphicFrame>
        <p:nvGraphicFramePr>
          <p:cNvPr id="13" name="Table 12">
            <a:extLst>
              <a:ext uri="{FF2B5EF4-FFF2-40B4-BE49-F238E27FC236}">
                <a16:creationId xmlns:a16="http://schemas.microsoft.com/office/drawing/2014/main" id="{3DB9A7E7-95A3-4D00-C820-11F4CFC47AB3}"/>
              </a:ext>
            </a:extLst>
          </p:cNvPr>
          <p:cNvGraphicFramePr>
            <a:graphicFrameLocks noGrp="1"/>
          </p:cNvGraphicFramePr>
          <p:nvPr>
            <p:extLst>
              <p:ext uri="{D42A27DB-BD31-4B8C-83A1-F6EECF244321}">
                <p14:modId xmlns:p14="http://schemas.microsoft.com/office/powerpoint/2010/main" val="1348366744"/>
              </p:ext>
            </p:extLst>
          </p:nvPr>
        </p:nvGraphicFramePr>
        <p:xfrm>
          <a:off x="1995054" y="1194546"/>
          <a:ext cx="5786489" cy="4732656"/>
        </p:xfrm>
        <a:graphic>
          <a:graphicData uri="http://schemas.openxmlformats.org/drawingml/2006/table">
            <a:tbl>
              <a:tblPr firstRow="1" bandRow="1">
                <a:tableStyleId>{5940675A-B579-460E-94D1-54222C63F5DA}</a:tableStyleId>
              </a:tblPr>
              <a:tblGrid>
                <a:gridCol w="5786489">
                  <a:extLst>
                    <a:ext uri="{9D8B030D-6E8A-4147-A177-3AD203B41FA5}">
                      <a16:colId xmlns:a16="http://schemas.microsoft.com/office/drawing/2014/main" val="877668094"/>
                    </a:ext>
                  </a:extLst>
                </a:gridCol>
              </a:tblGrid>
              <a:tr h="0">
                <a:tc>
                  <a:txBody>
                    <a:bodyPr/>
                    <a:lstStyle/>
                    <a:p>
                      <a:pPr marL="171450" indent="-171450">
                        <a:spcAft>
                          <a:spcPts val="300"/>
                        </a:spcAft>
                        <a:buFont typeface="Arial" panose="020B0604020202020204" pitchFamily="34" charset="0"/>
                        <a:buChar char="•"/>
                      </a:pPr>
                      <a:r>
                        <a:rPr lang="en-GB" sz="1600" dirty="0"/>
                        <a:t>Sync global files</a:t>
                      </a:r>
                    </a:p>
                    <a:p>
                      <a:pPr marL="171450" indent="-171450">
                        <a:spcAft>
                          <a:spcPts val="300"/>
                        </a:spcAft>
                        <a:buFont typeface="Arial" panose="020B0604020202020204" pitchFamily="34" charset="0"/>
                        <a:buChar char="•"/>
                      </a:pPr>
                      <a:r>
                        <a:rPr lang="en-GB" sz="1600" dirty="0"/>
                        <a:t>Rebranded Sage image</a:t>
                      </a:r>
                    </a:p>
                    <a:p>
                      <a:pPr marL="171450" indent="-171450">
                        <a:spcAft>
                          <a:spcPts val="300"/>
                        </a:spcAft>
                        <a:buFont typeface="Arial" panose="020B0604020202020204" pitchFamily="34" charset="0"/>
                        <a:buChar char="•"/>
                      </a:pPr>
                      <a:r>
                        <a:rPr lang="en-GB" sz="1600" dirty="0"/>
                        <a:t>Rollover to 70A</a:t>
                      </a:r>
                    </a:p>
                    <a:p>
                      <a:pPr marL="0" indent="0">
                        <a:spcAft>
                          <a:spcPts val="300"/>
                        </a:spcAft>
                        <a:buFont typeface="Arial" panose="020B0604020202020204" pitchFamily="34" charset="0"/>
                        <a:buNone/>
                      </a:pPr>
                      <a:endParaRPr lang="en-GB" sz="1600" dirty="0"/>
                    </a:p>
                    <a:p>
                      <a:pPr marL="171450" indent="-171450">
                        <a:spcAft>
                          <a:spcPts val="300"/>
                        </a:spcAft>
                        <a:buFont typeface="Arial" panose="020B0604020202020204" pitchFamily="34" charset="0"/>
                        <a:buChar char="•"/>
                      </a:pPr>
                      <a:endParaRPr lang="en-GB" sz="1600" dirty="0"/>
                    </a:p>
                  </a:txBody>
                  <a:tcPr marL="0" marR="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76219172"/>
                  </a:ext>
                </a:extLst>
              </a:tr>
              <a:tr h="1634808">
                <a:tc>
                  <a:txBody>
                    <a:bodyPr/>
                    <a:lstStyle/>
                    <a:p>
                      <a:pPr marL="171450" indent="-171450">
                        <a:spcAft>
                          <a:spcPts val="300"/>
                        </a:spcAft>
                        <a:buFont typeface="Arial" panose="020B0604020202020204" pitchFamily="34" charset="0"/>
                        <a:buChar char="•"/>
                      </a:pPr>
                      <a:r>
                        <a:rPr lang="en-US" sz="1600" dirty="0"/>
                        <a:t>Sync global files</a:t>
                      </a:r>
                    </a:p>
                    <a:p>
                      <a:pPr marL="171450" indent="-171450">
                        <a:spcAft>
                          <a:spcPts val="300"/>
                        </a:spcAft>
                        <a:buFont typeface="Arial" panose="020B0604020202020204" pitchFamily="34" charset="0"/>
                        <a:buChar char="•"/>
                      </a:pPr>
                      <a:r>
                        <a:rPr lang="en-US" sz="1600" dirty="0"/>
                        <a:t>Rebranded Sage image</a:t>
                      </a:r>
                    </a:p>
                    <a:p>
                      <a:pPr marL="171450" indent="-171450">
                        <a:spcAft>
                          <a:spcPts val="300"/>
                        </a:spcAft>
                        <a:buFont typeface="Arial" panose="020B0604020202020204" pitchFamily="34" charset="0"/>
                        <a:buChar char="•"/>
                      </a:pPr>
                      <a:r>
                        <a:rPr lang="en-US" sz="1600" dirty="0"/>
                        <a:t>Rollover to 70A</a:t>
                      </a:r>
                    </a:p>
                    <a:p>
                      <a:pPr marL="171450" indent="-171450">
                        <a:spcAft>
                          <a:spcPts val="300"/>
                        </a:spcAft>
                        <a:buFont typeface="Arial" panose="020B0604020202020204" pitchFamily="34" charset="0"/>
                        <a:buChar char="•"/>
                      </a:pPr>
                      <a:endParaRPr lang="en-US" sz="1600" dirty="0"/>
                    </a:p>
                  </a:txBody>
                  <a:tcPr marL="0" marR="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9756210"/>
                  </a:ext>
                </a:extLst>
              </a:tr>
              <a:tr h="1634808">
                <a:tc>
                  <a:txBody>
                    <a:bodyPr/>
                    <a:lstStyle/>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GB" sz="1600" dirty="0"/>
                        <a:t>Sync global files</a:t>
                      </a:r>
                    </a:p>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GB" sz="1600" dirty="0"/>
                        <a:t>Rebranded Sage image</a:t>
                      </a:r>
                    </a:p>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GB" sz="1600" dirty="0"/>
                        <a:t>Rollover to 70A</a:t>
                      </a:r>
                    </a:p>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lang="en-US" sz="1600" dirty="0"/>
                    </a:p>
                  </a:txBody>
                  <a:tcPr marL="0" marR="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90706320"/>
                  </a:ext>
                </a:extLst>
              </a:tr>
            </a:tbl>
          </a:graphicData>
        </a:graphic>
      </p:graphicFrame>
      <p:graphicFrame>
        <p:nvGraphicFramePr>
          <p:cNvPr id="14" name="Table 13">
            <a:extLst>
              <a:ext uri="{FF2B5EF4-FFF2-40B4-BE49-F238E27FC236}">
                <a16:creationId xmlns:a16="http://schemas.microsoft.com/office/drawing/2014/main" id="{8953A1ED-5DB0-B353-7C06-AD2AF72EA556}"/>
              </a:ext>
            </a:extLst>
          </p:cNvPr>
          <p:cNvGraphicFramePr>
            <a:graphicFrameLocks noGrp="1"/>
          </p:cNvGraphicFramePr>
          <p:nvPr>
            <p:extLst>
              <p:ext uri="{D42A27DB-BD31-4B8C-83A1-F6EECF244321}">
                <p14:modId xmlns:p14="http://schemas.microsoft.com/office/powerpoint/2010/main" val="905348004"/>
              </p:ext>
            </p:extLst>
          </p:nvPr>
        </p:nvGraphicFramePr>
        <p:xfrm>
          <a:off x="9480371" y="529477"/>
          <a:ext cx="2385366" cy="5551834"/>
        </p:xfrm>
        <a:graphic>
          <a:graphicData uri="http://schemas.openxmlformats.org/drawingml/2006/table">
            <a:tbl>
              <a:tblPr firstRow="1" bandRow="1">
                <a:tableStyleId>{5940675A-B579-460E-94D1-54222C63F5DA}</a:tableStyleId>
              </a:tblPr>
              <a:tblGrid>
                <a:gridCol w="2385366">
                  <a:extLst>
                    <a:ext uri="{9D8B030D-6E8A-4147-A177-3AD203B41FA5}">
                      <a16:colId xmlns:a16="http://schemas.microsoft.com/office/drawing/2014/main" val="877668094"/>
                    </a:ext>
                  </a:extLst>
                </a:gridCol>
              </a:tblGrid>
              <a:tr h="1338943">
                <a:tc>
                  <a:txBody>
                    <a:bodyPr/>
                    <a:lstStyle/>
                    <a:p>
                      <a:pPr marL="171450" indent="-171450">
                        <a:spcAft>
                          <a:spcPts val="300"/>
                        </a:spcAft>
                        <a:buFont typeface="Arial" panose="020B0604020202020204" pitchFamily="34" charset="0"/>
                        <a:buChar char="•"/>
                      </a:pPr>
                      <a:r>
                        <a:rPr lang="en-GB" sz="1600" dirty="0"/>
                        <a:t>Standalone</a:t>
                      </a:r>
                    </a:p>
                    <a:p>
                      <a:pPr marL="400004" lvl="1" indent="-171450">
                        <a:spcAft>
                          <a:spcPts val="300"/>
                        </a:spcAft>
                        <a:buFont typeface="Arial" panose="020B0604020202020204" pitchFamily="34" charset="0"/>
                        <a:buChar char="•"/>
                      </a:pPr>
                      <a:r>
                        <a:rPr lang="en-GB" sz="1600" dirty="0"/>
                        <a:t>Rebranded Sage image</a:t>
                      </a:r>
                    </a:p>
                    <a:p>
                      <a:pPr marL="400004" lvl="1" indent="-171450">
                        <a:spcAft>
                          <a:spcPts val="300"/>
                        </a:spcAft>
                        <a:buFont typeface="Arial" panose="020B0604020202020204" pitchFamily="34" charset="0"/>
                        <a:buChar char="•"/>
                      </a:pPr>
                      <a:r>
                        <a:rPr lang="en-GB" sz="1600" dirty="0"/>
                        <a:t>Rollover to 70A</a:t>
                      </a:r>
                    </a:p>
                  </a:txBody>
                  <a:tcPr marL="0" marR="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76219172"/>
                  </a:ext>
                </a:extLst>
              </a:tr>
              <a:tr h="1248925">
                <a:tc>
                  <a:txBody>
                    <a:bodyPr/>
                    <a:lstStyle/>
                    <a:p>
                      <a:pPr marL="171450" indent="-171450">
                        <a:spcAft>
                          <a:spcPts val="300"/>
                        </a:spcAft>
                        <a:buFont typeface="Arial" panose="020B0604020202020204" pitchFamily="34" charset="0"/>
                        <a:buChar char="•"/>
                      </a:pPr>
                      <a:r>
                        <a:rPr lang="en-US" sz="1600" dirty="0"/>
                        <a:t>Plug-in</a:t>
                      </a:r>
                    </a:p>
                    <a:p>
                      <a:pPr marL="400004" lvl="1" indent="-171450">
                        <a:spcAft>
                          <a:spcPts val="300"/>
                        </a:spcAft>
                        <a:buFont typeface="Arial" panose="020B0604020202020204" pitchFamily="34" charset="0"/>
                        <a:buChar char="•"/>
                      </a:pPr>
                      <a:r>
                        <a:rPr lang="en-US" sz="1600" dirty="0"/>
                        <a:t>Sync global files</a:t>
                      </a:r>
                    </a:p>
                    <a:p>
                      <a:pPr marL="400004" lvl="1" indent="-171450">
                        <a:spcAft>
                          <a:spcPts val="300"/>
                        </a:spcAft>
                        <a:buFont typeface="Arial" panose="020B0604020202020204" pitchFamily="34" charset="0"/>
                        <a:buChar char="•"/>
                      </a:pPr>
                      <a:r>
                        <a:rPr lang="en-US" sz="1600" dirty="0"/>
                        <a:t>Rebranded Sage image</a:t>
                      </a:r>
                    </a:p>
                  </a:txBody>
                  <a:tcPr marL="0" marR="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9756210"/>
                  </a:ext>
                </a:extLst>
              </a:tr>
              <a:tr h="1389734">
                <a:tc>
                  <a:txBody>
                    <a:bodyPr/>
                    <a:lstStyle/>
                    <a:p>
                      <a:pPr marL="285750" marR="0" lvl="0" indent="-2857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GB" sz="1600" dirty="0"/>
                        <a:t>Sync resource files</a:t>
                      </a:r>
                    </a:p>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GB" sz="1600" dirty="0"/>
                        <a:t>Rebranded Sage image</a:t>
                      </a:r>
                    </a:p>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GB" sz="1600" dirty="0"/>
                        <a:t>Rollover to 70A</a:t>
                      </a:r>
                    </a:p>
                    <a:p>
                      <a:pPr marL="0" marR="0" lvl="0" indent="0" algn="l" defTabSz="228554" rtl="0" eaLnBrk="1" fontAlgn="auto" latinLnBrk="0" hangingPunct="1">
                        <a:lnSpc>
                          <a:spcPct val="100000"/>
                        </a:lnSpc>
                        <a:spcBef>
                          <a:spcPts val="0"/>
                        </a:spcBef>
                        <a:spcAft>
                          <a:spcPts val="300"/>
                        </a:spcAft>
                        <a:buClrTx/>
                        <a:buSzTx/>
                        <a:buFont typeface="Arial" panose="020B0604020202020204" pitchFamily="34" charset="0"/>
                        <a:buNone/>
                        <a:tabLst/>
                        <a:defRPr/>
                      </a:pPr>
                      <a:endParaRPr lang="en-GB" sz="1600" dirty="0"/>
                    </a:p>
                  </a:txBody>
                  <a:tcPr marL="0" marR="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90706320"/>
                  </a:ext>
                </a:extLst>
              </a:tr>
              <a:tr h="1574232">
                <a:tc>
                  <a:txBody>
                    <a:bodyPr/>
                    <a:lstStyle/>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600" dirty="0"/>
                        <a:t>New wizard</a:t>
                      </a:r>
                    </a:p>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600" dirty="0"/>
                        <a:t>Adds ViewField Attribute to public model properties</a:t>
                      </a:r>
                    </a:p>
                  </a:txBody>
                  <a:tcPr marL="0" marR="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90840086"/>
                  </a:ext>
                </a:extLst>
              </a:tr>
            </a:tbl>
          </a:graphicData>
        </a:graphic>
      </p:graphicFrame>
      <p:sp>
        <p:nvSpPr>
          <p:cNvPr id="15" name="Oval 14">
            <a:extLst>
              <a:ext uri="{FF2B5EF4-FFF2-40B4-BE49-F238E27FC236}">
                <a16:creationId xmlns:a16="http://schemas.microsoft.com/office/drawing/2014/main" id="{5978A890-E89A-5C88-4BB5-B5528E5537BC}"/>
              </a:ext>
            </a:extLst>
          </p:cNvPr>
          <p:cNvSpPr/>
          <p:nvPr/>
        </p:nvSpPr>
        <p:spPr>
          <a:xfrm>
            <a:off x="7966294" y="4801521"/>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dirty="0">
                <a:latin typeface="Arial"/>
                <a:cs typeface="Arial"/>
              </a:rPr>
              <a:t>View Field</a:t>
            </a:r>
            <a:endParaRPr lang="en-US" sz="1600" i="0" dirty="0">
              <a:latin typeface="Arial"/>
              <a:cs typeface="Arial"/>
            </a:endParaRPr>
          </a:p>
        </p:txBody>
      </p:sp>
    </p:spTree>
    <p:extLst>
      <p:ext uri="{BB962C8B-B14F-4D97-AF65-F5344CB8AC3E}">
        <p14:creationId xmlns:p14="http://schemas.microsoft.com/office/powerpoint/2010/main" val="3731895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6" name="Text Placeholder 2">
            <a:extLst>
              <a:ext uri="{FF2B5EF4-FFF2-40B4-BE49-F238E27FC236}">
                <a16:creationId xmlns:a16="http://schemas.microsoft.com/office/drawing/2014/main" id="{D9E2C252-0D1B-318C-8423-59BC62877457}"/>
              </a:ext>
            </a:extLst>
          </p:cNvPr>
          <p:cNvSpPr>
            <a:spLocks noGrp="1"/>
          </p:cNvSpPr>
          <p:nvPr>
            <p:ph type="body" sz="quarter" idx="12"/>
          </p:nvPr>
        </p:nvSpPr>
        <p:spPr>
          <a:xfrm>
            <a:off x="419098" y="1138680"/>
            <a:ext cx="11346180" cy="438912"/>
          </a:xfrm>
        </p:spPr>
        <p:txBody>
          <a:bodyPr/>
          <a:lstStyle/>
          <a:p>
            <a:r>
              <a:rPr lang="en-US" dirty="0"/>
              <a:t>View Field Attribute Wizard</a:t>
            </a:r>
          </a:p>
        </p:txBody>
      </p:sp>
      <p:sp>
        <p:nvSpPr>
          <p:cNvPr id="8" name="TextBox 7">
            <a:extLst>
              <a:ext uri="{FF2B5EF4-FFF2-40B4-BE49-F238E27FC236}">
                <a16:creationId xmlns:a16="http://schemas.microsoft.com/office/drawing/2014/main" id="{B3907567-0B11-118E-324D-C5931013684A}"/>
              </a:ext>
            </a:extLst>
          </p:cNvPr>
          <p:cNvSpPr txBox="1"/>
          <p:nvPr/>
        </p:nvSpPr>
        <p:spPr>
          <a:xfrm>
            <a:off x="6151605" y="1570675"/>
            <a:ext cx="5724881" cy="3877985"/>
          </a:xfrm>
          <a:prstGeom prst="rect">
            <a:avLst/>
          </a:prstGeom>
          <a:noFill/>
        </p:spPr>
        <p:txBody>
          <a:bodyPr wrap="square" rtlCol="0">
            <a:spAutoFit/>
          </a:bodyPr>
          <a:lstStyle/>
          <a:p>
            <a:pPr marL="285750" indent="-285750">
              <a:buFont typeface="Arial" panose="020B0604020202020204" pitchFamily="34" charset="0"/>
              <a:buChar char="•"/>
            </a:pPr>
            <a:r>
              <a:rPr lang="en-GB" dirty="0">
                <a:cs typeface="Arial"/>
              </a:rPr>
              <a:t>Adds ‘ViewField’ attribute to model’s public properties</a:t>
            </a:r>
          </a:p>
          <a:p>
            <a:pPr marL="285750" indent="-285750">
              <a:buFont typeface="Arial" panose="020B0604020202020204" pitchFamily="34" charset="0"/>
              <a:buChar char="•"/>
            </a:pPr>
            <a:r>
              <a:rPr lang="en-GB" dirty="0">
                <a:cs typeface="Arial"/>
              </a:rPr>
              <a:t>Hydrates attribute properties from underlying business view’s fields</a:t>
            </a:r>
          </a:p>
          <a:p>
            <a:pPr marL="285750" indent="-285750">
              <a:buFont typeface="Arial" panose="020B0604020202020204" pitchFamily="34" charset="0"/>
              <a:buChar char="•"/>
            </a:pPr>
            <a:r>
              <a:rPr lang="en-GB" dirty="0">
                <a:cs typeface="Arial"/>
              </a:rPr>
              <a:t>Used by JavaScript developers to leverage framework helpers for assigned model property values</a:t>
            </a:r>
          </a:p>
          <a:p>
            <a:pPr marL="285750" indent="-285750">
              <a:buFont typeface="Arial" panose="020B0604020202020204" pitchFamily="34" charset="0"/>
              <a:buChar char="•"/>
            </a:pPr>
            <a:r>
              <a:rPr lang="en-GB" dirty="0">
                <a:cs typeface="Arial"/>
              </a:rPr>
              <a:t>To be leveraged in the future by new HTML Helpers which will reduce CSHTML code </a:t>
            </a:r>
          </a:p>
          <a:p>
            <a:pPr marL="285750" indent="-285750">
              <a:buFont typeface="Arial" panose="020B0604020202020204" pitchFamily="34" charset="0"/>
              <a:buChar char="•"/>
            </a:pPr>
            <a:r>
              <a:rPr lang="en-GB" dirty="0">
                <a:cs typeface="Arial"/>
              </a:rPr>
              <a:t>Only source provided as opposed to binary and source</a:t>
            </a:r>
          </a:p>
          <a:p>
            <a:pPr marL="742950" lvl="1" indent="-285750">
              <a:buFont typeface="Arial" panose="020B0604020202020204" pitchFamily="34" charset="0"/>
              <a:buChar char="•"/>
            </a:pPr>
            <a:r>
              <a:rPr lang="en-GB" sz="1600" dirty="0">
                <a:cs typeface="Arial"/>
              </a:rPr>
              <a:t>Partners will need to modify wizard to add reference to partner models </a:t>
            </a:r>
          </a:p>
          <a:p>
            <a:pPr marL="742950" lvl="1" indent="-285750">
              <a:buFont typeface="Arial" panose="020B0604020202020204" pitchFamily="34" charset="0"/>
              <a:buChar char="•"/>
            </a:pPr>
            <a:r>
              <a:rPr lang="en-GB" sz="1600" dirty="0">
                <a:cs typeface="Arial"/>
              </a:rPr>
              <a:t>Refer to document in docs/wizards folder</a:t>
            </a:r>
          </a:p>
        </p:txBody>
      </p:sp>
      <p:pic>
        <p:nvPicPr>
          <p:cNvPr id="10" name="Picture 9">
            <a:extLst>
              <a:ext uri="{FF2B5EF4-FFF2-40B4-BE49-F238E27FC236}">
                <a16:creationId xmlns:a16="http://schemas.microsoft.com/office/drawing/2014/main" id="{324B49FB-9F6D-2E3E-AC65-3AC1D169B9E1}"/>
              </a:ext>
            </a:extLst>
          </p:cNvPr>
          <p:cNvPicPr>
            <a:picLocks noChangeAspect="1"/>
          </p:cNvPicPr>
          <p:nvPr/>
        </p:nvPicPr>
        <p:blipFill>
          <a:blip r:embed="rId3"/>
          <a:stretch>
            <a:fillRect/>
          </a:stretch>
        </p:blipFill>
        <p:spPr>
          <a:xfrm>
            <a:off x="882520" y="2123858"/>
            <a:ext cx="5157877" cy="3447492"/>
          </a:xfrm>
          <a:prstGeom prst="rect">
            <a:avLst/>
          </a:prstGeom>
        </p:spPr>
      </p:pic>
    </p:spTree>
    <p:extLst>
      <p:ext uri="{BB962C8B-B14F-4D97-AF65-F5344CB8AC3E}">
        <p14:creationId xmlns:p14="http://schemas.microsoft.com/office/powerpoint/2010/main" val="286724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Samples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8</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sp>
      <p:pic>
        <p:nvPicPr>
          <p:cNvPr id="7" name="Picture Placeholder 5">
            <a:extLst>
              <a:ext uri="{FF2B5EF4-FFF2-40B4-BE49-F238E27FC236}">
                <a16:creationId xmlns:a16="http://schemas.microsoft.com/office/drawing/2014/main" id="{17CC12D3-B50F-77FF-F9ED-02E47FADEE4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2170181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Samples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9</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5958912" cy="923330"/>
          </a:xfrm>
          <a:prstGeom prst="rect">
            <a:avLst/>
          </a:prstGeom>
          <a:noFill/>
        </p:spPr>
        <p:txBody>
          <a:bodyPr wrap="square" rtlCol="0">
            <a:spAutoFit/>
          </a:bodyPr>
          <a:lstStyle/>
          <a:p>
            <a:pPr marL="285750" indent="-285750">
              <a:buFont typeface="Arial" panose="020B0604020202020204" pitchFamily="34" charset="0"/>
              <a:buChar char="•"/>
            </a:pPr>
            <a:r>
              <a:rPr lang="en-US" dirty="0"/>
              <a:t>Sync global files</a:t>
            </a:r>
          </a:p>
          <a:p>
            <a:pPr marL="285750" indent="-285750">
              <a:buFont typeface="Arial" panose="020B0604020202020204" pitchFamily="34" charset="0"/>
              <a:buChar char="•"/>
            </a:pPr>
            <a:r>
              <a:rPr lang="en-US" dirty="0"/>
              <a:t>Rebranded Sage image</a:t>
            </a:r>
          </a:p>
          <a:p>
            <a:pPr marL="285750" indent="-285750">
              <a:buFont typeface="Arial" panose="020B0604020202020204" pitchFamily="34" charset="0"/>
              <a:buChar char="•"/>
            </a:pPr>
            <a:r>
              <a:rPr lang="en-US" dirty="0"/>
              <a:t>Rollover to 70A</a:t>
            </a:r>
          </a:p>
        </p:txBody>
      </p:sp>
    </p:spTree>
    <p:extLst>
      <p:ext uri="{BB962C8B-B14F-4D97-AF65-F5344CB8AC3E}">
        <p14:creationId xmlns:p14="http://schemas.microsoft.com/office/powerpoint/2010/main" val="3037043981"/>
      </p:ext>
    </p:extLst>
  </p:cSld>
  <p:clrMapOvr>
    <a:masterClrMapping/>
  </p:clrMapOvr>
</p:sld>
</file>

<file path=ppt/theme/theme1.xml><?xml version="1.0" encoding="utf-8"?>
<a:theme xmlns:a="http://schemas.openxmlformats.org/drawingml/2006/main" name="Office Theme">
  <a:themeElements>
    <a:clrScheme name="Sage 2022 PPT template">
      <a:dk1>
        <a:srgbClr val="000000"/>
      </a:dk1>
      <a:lt1>
        <a:srgbClr val="FFFFFF"/>
      </a:lt1>
      <a:dk2>
        <a:srgbClr val="00D639"/>
      </a:dk2>
      <a:lt2>
        <a:srgbClr val="FFFFFF"/>
      </a:lt2>
      <a:accent1>
        <a:srgbClr val="00A65C"/>
      </a:accent1>
      <a:accent2>
        <a:srgbClr val="006362"/>
      </a:accent2>
      <a:accent3>
        <a:srgbClr val="00293F"/>
      </a:accent3>
      <a:accent4>
        <a:srgbClr val="003D3C"/>
      </a:accent4>
      <a:accent5>
        <a:srgbClr val="003652"/>
      </a:accent5>
      <a:accent6>
        <a:srgbClr val="001C2D"/>
      </a:accent6>
      <a:hlink>
        <a:srgbClr val="00A02B"/>
      </a:hlink>
      <a:folHlink>
        <a:srgbClr val="00D639"/>
      </a:folHlink>
    </a:clrScheme>
    <a:fontScheme name="Sage New Brand_Mar2022">
      <a:majorFont>
        <a:latin typeface="Sage Headline Black"/>
        <a:ea typeface=""/>
        <a:cs typeface=""/>
      </a:majorFont>
      <a:minorFont>
        <a:latin typeface="Sage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rnd">
          <a:solidFill>
            <a:schemeClr val="tx2"/>
          </a:solidFill>
          <a:round/>
        </a:ln>
      </a:spPr>
      <a:bodyPr rtlCol="0" anchor="ctr"/>
      <a:lstStyle>
        <a:defPPr algn="ctr">
          <a:defRPr sz="1200" b="1" dirty="0" err="1">
            <a:solidFill>
              <a:schemeClr val="tx1"/>
            </a:solidFill>
            <a:latin typeface="Sage Text" panose="02010503040201060103" pitchFamily="2" charset="77"/>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tx2"/>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600" b="0" i="0" dirty="0" err="1" smtClean="0">
            <a:solidFill>
              <a:schemeClr val="tx1"/>
            </a:solidFill>
            <a:latin typeface="Sage Text" panose="02010503040201060103" pitchFamily="2" charset="77"/>
          </a:defRPr>
        </a:defPPr>
      </a:lstStyle>
    </a:txDef>
  </a:objectDefaults>
  <a:extraClrSchemeLst/>
  <a:extLst>
    <a:ext uri="{05A4C25C-085E-4340-85A3-A5531E510DB2}">
      <thm15:themeFamily xmlns:thm15="http://schemas.microsoft.com/office/thememl/2012/main" name="Presentation1" id="{01E03AEB-C29B-1A42-B938-A236DE6A277A}" vid="{65C6A350-D52B-C749-8446-4ADD4E5F0B1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age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3504</TotalTime>
  <Words>752</Words>
  <Application>Microsoft Office PowerPoint</Application>
  <PresentationFormat>Widescreen</PresentationFormat>
  <Paragraphs>182</Paragraphs>
  <Slides>22</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Sage Text Light</vt:lpstr>
      <vt:lpstr>Calibri</vt:lpstr>
      <vt:lpstr>Sage Text</vt:lpstr>
      <vt:lpstr>Sage Headline Black</vt:lpstr>
      <vt:lpstr>Arial</vt:lpstr>
      <vt:lpstr>Office Theme</vt:lpstr>
      <vt:lpstr>Sage 300 Web SDK 2023.0 Overview</vt:lpstr>
      <vt:lpstr>Web SDK</vt:lpstr>
      <vt:lpstr>Corrected Issues</vt:lpstr>
      <vt:lpstr>Corrected Issues</vt:lpstr>
      <vt:lpstr>Wizards</vt:lpstr>
      <vt:lpstr>Wizards</vt:lpstr>
      <vt:lpstr>Wizards</vt:lpstr>
      <vt:lpstr>Samples</vt:lpstr>
      <vt:lpstr>Samples</vt:lpstr>
      <vt:lpstr>Web API</vt:lpstr>
      <vt:lpstr>Web API</vt:lpstr>
      <vt:lpstr>Documentation and Tutorials</vt:lpstr>
      <vt:lpstr>Documentation and Tutorials</vt:lpstr>
      <vt:lpstr>Declarative Report Framework for Simple Reports</vt:lpstr>
      <vt:lpstr>Declarative Framework for Simple Reports</vt:lpstr>
      <vt:lpstr>Declarative Framework for Simple Reports</vt:lpstr>
      <vt:lpstr>Declarative Framework for Simple Reports</vt:lpstr>
      <vt:lpstr>GitHub Repository</vt:lpstr>
      <vt:lpstr>GitHub Repository</vt:lpstr>
      <vt:lpstr>Partner Requests</vt:lpstr>
      <vt:lpstr>Partner Requests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Sage brand PowerPoint template</dc:title>
  <dc:creator>DeForest, Jennifer</dc:creator>
  <cp:lastModifiedBy>Thomas, John</cp:lastModifiedBy>
  <cp:revision>94</cp:revision>
  <dcterms:created xsi:type="dcterms:W3CDTF">2022-05-24T17:10:57Z</dcterms:created>
  <dcterms:modified xsi:type="dcterms:W3CDTF">2022-08-02T15:59:24Z</dcterms:modified>
</cp:coreProperties>
</file>